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
  </p:notesMasterIdLst>
  <p:handoutMasterIdLst>
    <p:handoutMasterId r:id="rId32"/>
  </p:handoutMasterIdLst>
  <p:sldIdLst>
    <p:sldId id="399" r:id="rId2"/>
    <p:sldId id="400" r:id="rId3"/>
    <p:sldId id="401" r:id="rId4"/>
    <p:sldId id="402" r:id="rId5"/>
    <p:sldId id="403" r:id="rId6"/>
    <p:sldId id="393" r:id="rId7"/>
    <p:sldId id="404" r:id="rId8"/>
    <p:sldId id="405" r:id="rId9"/>
    <p:sldId id="406" r:id="rId10"/>
    <p:sldId id="407" r:id="rId11"/>
    <p:sldId id="408" r:id="rId12"/>
    <p:sldId id="409" r:id="rId13"/>
    <p:sldId id="410" r:id="rId14"/>
    <p:sldId id="411" r:id="rId15"/>
    <p:sldId id="412" r:id="rId16"/>
    <p:sldId id="413" r:id="rId17"/>
    <p:sldId id="414" r:id="rId18"/>
    <p:sldId id="415" r:id="rId19"/>
    <p:sldId id="416" r:id="rId20"/>
    <p:sldId id="417" r:id="rId21"/>
    <p:sldId id="418" r:id="rId22"/>
    <p:sldId id="390" r:id="rId23"/>
    <p:sldId id="391" r:id="rId24"/>
    <p:sldId id="392" r:id="rId25"/>
    <p:sldId id="419" r:id="rId26"/>
    <p:sldId id="389" r:id="rId27"/>
    <p:sldId id="420" r:id="rId28"/>
    <p:sldId id="421" r:id="rId29"/>
    <p:sldId id="422" r:id="rId30"/>
  </p:sldIdLst>
  <p:sldSz cx="9906000" cy="6858000" type="A4"/>
  <p:notesSz cx="7099300" cy="10234613"/>
  <p:defaultTextStyle>
    <a:defPPr>
      <a:defRPr lang="en-US"/>
    </a:defPPr>
    <a:lvl1pPr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1pPr>
    <a:lvl2pPr marL="4572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2pPr>
    <a:lvl3pPr marL="9144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3pPr>
    <a:lvl4pPr marL="13716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4pPr>
    <a:lvl5pPr marL="18288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5pPr>
    <a:lvl6pPr marL="2286000" algn="l" defTabSz="914400" rtl="0" eaLnBrk="1" latinLnBrk="0" hangingPunct="1">
      <a:defRPr kumimoji="1" sz="2900" kern="1200">
        <a:solidFill>
          <a:srgbClr val="000000"/>
        </a:solidFill>
        <a:latin typeface="Gill Sans"/>
        <a:ea typeface="ヒラギノ角ゴ ProN W3"/>
        <a:cs typeface="ヒラギノ角ゴ ProN W3"/>
        <a:sym typeface="Gill Sans"/>
      </a:defRPr>
    </a:lvl6pPr>
    <a:lvl7pPr marL="2743200" algn="l" defTabSz="914400" rtl="0" eaLnBrk="1" latinLnBrk="0" hangingPunct="1">
      <a:defRPr kumimoji="1" sz="2900" kern="1200">
        <a:solidFill>
          <a:srgbClr val="000000"/>
        </a:solidFill>
        <a:latin typeface="Gill Sans"/>
        <a:ea typeface="ヒラギノ角ゴ ProN W3"/>
        <a:cs typeface="ヒラギノ角ゴ ProN W3"/>
        <a:sym typeface="Gill Sans"/>
      </a:defRPr>
    </a:lvl7pPr>
    <a:lvl8pPr marL="3200400" algn="l" defTabSz="914400" rtl="0" eaLnBrk="1" latinLnBrk="0" hangingPunct="1">
      <a:defRPr kumimoji="1" sz="2900" kern="1200">
        <a:solidFill>
          <a:srgbClr val="000000"/>
        </a:solidFill>
        <a:latin typeface="Gill Sans"/>
        <a:ea typeface="ヒラギノ角ゴ ProN W3"/>
        <a:cs typeface="ヒラギノ角ゴ ProN W3"/>
        <a:sym typeface="Gill Sans"/>
      </a:defRPr>
    </a:lvl8pPr>
    <a:lvl9pPr marL="3657600" algn="l" defTabSz="914400" rtl="0" eaLnBrk="1" latinLnBrk="0" hangingPunct="1">
      <a:defRPr kumimoji="1" sz="2900" kern="1200">
        <a:solidFill>
          <a:srgbClr val="000000"/>
        </a:solidFill>
        <a:latin typeface="Gill Sans"/>
        <a:ea typeface="ヒラギノ角ゴ ProN W3"/>
        <a:cs typeface="ヒラギノ角ゴ ProN W3"/>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3399FF"/>
    <a:srgbClr val="66CCFF"/>
    <a:srgbClr val="FFFF66"/>
    <a:srgbClr val="0000FF"/>
    <a:srgbClr val="FF0000"/>
    <a:srgbClr val="003366"/>
    <a:srgbClr val="333399"/>
    <a:srgbClr val="000066"/>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15" autoAdjust="0"/>
    <p:restoredTop sz="59332" autoAdjust="0"/>
  </p:normalViewPr>
  <p:slideViewPr>
    <p:cSldViewPr showGuides="1">
      <p:cViewPr>
        <p:scale>
          <a:sx n="66" d="100"/>
          <a:sy n="66" d="100"/>
        </p:scale>
        <p:origin x="-1230" y="-72"/>
      </p:cViewPr>
      <p:guideLst>
        <p:guide orient="horz" pos="2160"/>
        <p:guide pos="3120"/>
      </p:guideLst>
    </p:cSldViewPr>
  </p:slideViewPr>
  <p:notesTextViewPr>
    <p:cViewPr>
      <p:scale>
        <a:sx n="125" d="100"/>
        <a:sy n="125" d="100"/>
      </p:scale>
      <p:origin x="0" y="0"/>
    </p:cViewPr>
  </p:notesTextViewPr>
  <p:sorterViewPr>
    <p:cViewPr>
      <p:scale>
        <a:sx n="200" d="100"/>
        <a:sy n="200" d="100"/>
      </p:scale>
      <p:origin x="0" y="25866"/>
    </p:cViewPr>
  </p:sorterViewPr>
  <p:notesViewPr>
    <p:cSldViewPr>
      <p:cViewPr varScale="1">
        <p:scale>
          <a:sx n="82" d="100"/>
          <a:sy n="82" d="100"/>
        </p:scale>
        <p:origin x="-3654" y="-84"/>
      </p:cViewPr>
      <p:guideLst>
        <p:guide orient="horz" pos="3223"/>
        <p:guide pos="223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9"/>
            <a:ext cx="3076575" cy="511175"/>
          </a:xfrm>
          <a:prstGeom prst="rect">
            <a:avLst/>
          </a:prstGeom>
        </p:spPr>
        <p:txBody>
          <a:bodyPr vert="horz" lIns="95324" tIns="47663" rIns="95324" bIns="47663" rtlCol="0"/>
          <a:lstStyle>
            <a:lvl1pPr algn="l">
              <a:defRPr kumimoji="1" sz="1300">
                <a:latin typeface="Gill Sans" charset="0"/>
                <a:ea typeface="ヒラギノ角ゴ ProN W3" charset="0"/>
                <a:cs typeface="ヒラギノ角ゴ ProN W3" charset="0"/>
                <a:sym typeface="Gill Sans" charset="0"/>
              </a:defRPr>
            </a:lvl1pPr>
          </a:lstStyle>
          <a:p>
            <a:pPr>
              <a:defRPr/>
            </a:pPr>
            <a:endParaRPr lang="ja-JP" altLang="en-US"/>
          </a:p>
        </p:txBody>
      </p:sp>
      <p:sp>
        <p:nvSpPr>
          <p:cNvPr id="3" name="日付プレースホルダー 2"/>
          <p:cNvSpPr>
            <a:spLocks noGrp="1"/>
          </p:cNvSpPr>
          <p:nvPr>
            <p:ph type="dt" sz="quarter" idx="1"/>
          </p:nvPr>
        </p:nvSpPr>
        <p:spPr>
          <a:xfrm>
            <a:off x="4021146" y="9"/>
            <a:ext cx="3076575" cy="511175"/>
          </a:xfrm>
          <a:prstGeom prst="rect">
            <a:avLst/>
          </a:prstGeom>
        </p:spPr>
        <p:txBody>
          <a:bodyPr vert="horz" wrap="square" lIns="95324" tIns="47663" rIns="95324" bIns="47663" numCol="1" anchor="t" anchorCtr="0" compatLnSpc="1">
            <a:prstTxWarp prst="textNoShape">
              <a:avLst/>
            </a:prstTxWarp>
          </a:bodyPr>
          <a:lstStyle>
            <a:lvl1pPr algn="r">
              <a:defRPr kumimoji="1" sz="1300">
                <a:latin typeface="Gill Sans" pitchFamily="-84" charset="0"/>
                <a:ea typeface="ヒラギノ角ゴ ProN W3" pitchFamily="-84" charset="-128"/>
                <a:cs typeface="+mn-cs"/>
                <a:sym typeface="Gill Sans" pitchFamily="-84" charset="0"/>
              </a:defRPr>
            </a:lvl1pPr>
          </a:lstStyle>
          <a:p>
            <a:pPr>
              <a:defRPr/>
            </a:pPr>
            <a:fld id="{E9FCE6D1-B039-45E2-ADDF-B2A2EA8E2F25}" type="datetimeFigureOut">
              <a:rPr lang="ja-JP" altLang="en-US"/>
              <a:pPr>
                <a:defRPr/>
              </a:pPr>
              <a:t>2016/3/17</a:t>
            </a:fld>
            <a:endParaRPr lang="ja-JP" altLang="en-US"/>
          </a:p>
        </p:txBody>
      </p:sp>
      <p:sp>
        <p:nvSpPr>
          <p:cNvPr id="4" name="フッター プレースホルダー 3"/>
          <p:cNvSpPr>
            <a:spLocks noGrp="1"/>
          </p:cNvSpPr>
          <p:nvPr>
            <p:ph type="ftr" sz="quarter" idx="2"/>
          </p:nvPr>
        </p:nvSpPr>
        <p:spPr>
          <a:xfrm>
            <a:off x="10" y="9721859"/>
            <a:ext cx="3076575" cy="511175"/>
          </a:xfrm>
          <a:prstGeom prst="rect">
            <a:avLst/>
          </a:prstGeom>
        </p:spPr>
        <p:txBody>
          <a:bodyPr vert="horz" lIns="95324" tIns="47663" rIns="95324" bIns="47663" rtlCol="0" anchor="b"/>
          <a:lstStyle>
            <a:lvl1pPr algn="l">
              <a:defRPr kumimoji="1" sz="1300">
                <a:latin typeface="Gill Sans" charset="0"/>
                <a:ea typeface="ヒラギノ角ゴ ProN W3" charset="0"/>
                <a:cs typeface="ヒラギノ角ゴ ProN W3" charset="0"/>
                <a:sym typeface="Gill Sans" charset="0"/>
              </a:defRPr>
            </a:lvl1pPr>
          </a:lstStyle>
          <a:p>
            <a:pPr>
              <a:defRPr/>
            </a:pPr>
            <a:r>
              <a:rPr lang="ja-JP" altLang="en-US" smtClean="0"/>
              <a:t>＜</a:t>
            </a:r>
            <a:r>
              <a:rPr lang="en-US" altLang="ja-JP" smtClean="0"/>
              <a:t>p</a:t>
            </a:r>
            <a:r>
              <a:rPr lang="ja-JP" altLang="en-US" smtClean="0"/>
              <a:t>＞</a:t>
            </a:r>
            <a:endParaRPr lang="ja-JP" altLang="en-US"/>
          </a:p>
        </p:txBody>
      </p:sp>
      <p:sp>
        <p:nvSpPr>
          <p:cNvPr id="5" name="スライド番号プレースホルダー 4"/>
          <p:cNvSpPr>
            <a:spLocks noGrp="1"/>
          </p:cNvSpPr>
          <p:nvPr>
            <p:ph type="sldNum" sz="quarter" idx="3"/>
          </p:nvPr>
        </p:nvSpPr>
        <p:spPr>
          <a:xfrm>
            <a:off x="4021146" y="9721859"/>
            <a:ext cx="3076575" cy="511175"/>
          </a:xfrm>
          <a:prstGeom prst="rect">
            <a:avLst/>
          </a:prstGeom>
        </p:spPr>
        <p:txBody>
          <a:bodyPr vert="horz" wrap="square" lIns="95324" tIns="47663" rIns="95324" bIns="47663" numCol="1" anchor="b" anchorCtr="0" compatLnSpc="1">
            <a:prstTxWarp prst="textNoShape">
              <a:avLst/>
            </a:prstTxWarp>
          </a:bodyPr>
          <a:lstStyle>
            <a:lvl1pPr algn="r">
              <a:defRPr kumimoji="1" sz="1300">
                <a:latin typeface="Gill Sans" pitchFamily="-84" charset="0"/>
                <a:ea typeface="ヒラギノ角ゴ ProN W3" pitchFamily="-84" charset="-128"/>
                <a:cs typeface="+mn-cs"/>
                <a:sym typeface="Gill Sans" pitchFamily="-84" charset="0"/>
              </a:defRPr>
            </a:lvl1pPr>
          </a:lstStyle>
          <a:p>
            <a:pPr>
              <a:defRPr/>
            </a:pPr>
            <a:fld id="{705C4ECD-C4F1-4186-86B8-E93E254D5F33}" type="slidenum">
              <a:rPr lang="ja-JP" altLang="en-US"/>
              <a:pPr>
                <a:defRPr/>
              </a:pPr>
              <a:t>‹#›</a:t>
            </a:fld>
            <a:endParaRPr lang="ja-JP" altLang="en-US"/>
          </a:p>
        </p:txBody>
      </p:sp>
    </p:spTree>
    <p:extLst>
      <p:ext uri="{BB962C8B-B14F-4D97-AF65-F5344CB8AC3E}">
        <p14:creationId xmlns:p14="http://schemas.microsoft.com/office/powerpoint/2010/main" val="18185634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bwMode="auto">
          <a:xfrm>
            <a:off x="776288" y="766763"/>
            <a:ext cx="5546725" cy="384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Rectangle 2"/>
          <p:cNvSpPr>
            <a:spLocks noGrp="1" noChangeArrowheads="1"/>
          </p:cNvSpPr>
          <p:nvPr>
            <p:ph type="body" sz="quarter" idx="1"/>
          </p:nvPr>
        </p:nvSpPr>
        <p:spPr bwMode="auto">
          <a:xfrm>
            <a:off x="711201" y="4860932"/>
            <a:ext cx="5676900" cy="4605338"/>
          </a:xfrm>
          <a:prstGeom prst="rect">
            <a:avLst/>
          </a:prstGeom>
          <a:noFill/>
          <a:ln>
            <a:noFill/>
          </a:ln>
          <a:effectLst/>
          <a:extLst/>
        </p:spPr>
        <p:txBody>
          <a:bodyPr vert="horz" wrap="square" lIns="95324" tIns="47663" rIns="95324" bIns="47663" numCol="1" anchor="t" anchorCtr="0" compatLnSpc="1">
            <a:prstTxWarp prst="textNoShape">
              <a:avLst/>
            </a:prstTxWarp>
          </a:bodyPr>
          <a:lstStyle/>
          <a:p>
            <a:pPr lvl="0"/>
            <a:r>
              <a:rPr lang="en-US" altLang="ja-JP" noProof="0" smtClean="0"/>
              <a:t>Click to edit Master text styles</a:t>
            </a:r>
          </a:p>
          <a:p>
            <a:pPr lvl="1"/>
            <a:r>
              <a:rPr lang="en-US" altLang="ja-JP" noProof="0" smtClean="0"/>
              <a:t>Second level</a:t>
            </a:r>
          </a:p>
          <a:p>
            <a:pPr lvl="2"/>
            <a:r>
              <a:rPr lang="en-US" altLang="ja-JP" noProof="0" smtClean="0"/>
              <a:t>Third level</a:t>
            </a:r>
          </a:p>
          <a:p>
            <a:pPr lvl="3"/>
            <a:r>
              <a:rPr lang="en-US" altLang="ja-JP" noProof="0" smtClean="0"/>
              <a:t>Fourth level</a:t>
            </a:r>
          </a:p>
          <a:p>
            <a:pPr lvl="4"/>
            <a:r>
              <a:rPr lang="en-US" altLang="ja-JP" noProof="0" smtClean="0"/>
              <a:t>Fifth level</a:t>
            </a:r>
          </a:p>
        </p:txBody>
      </p:sp>
    </p:spTree>
    <p:extLst>
      <p:ext uri="{BB962C8B-B14F-4D97-AF65-F5344CB8AC3E}">
        <p14:creationId xmlns:p14="http://schemas.microsoft.com/office/powerpoint/2010/main" val="85482101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kumimoji="1" sz="1200" kern="1200">
        <a:solidFill>
          <a:schemeClr val="tx1"/>
        </a:solidFill>
        <a:latin typeface="Gill Sans" charset="0"/>
        <a:ea typeface="ＭＳ Ｐゴシック" charset="0"/>
        <a:cs typeface="ＭＳ Ｐゴシック" charset="0"/>
      </a:defRPr>
    </a:lvl1pPr>
    <a:lvl2pPr marL="4572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2pPr>
    <a:lvl3pPr marL="9144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3pPr>
    <a:lvl4pPr marL="13716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4pPr>
    <a:lvl5pPr marL="18288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Grp="1" noRot="1" noChangeAspect="1" noChangeArrowheads="1" noTextEdit="1"/>
          </p:cNvSpPr>
          <p:nvPr>
            <p:ph type="sldImg"/>
          </p:nvPr>
        </p:nvSpPr>
        <p:spPr>
          <a:xfrm>
            <a:off x="776288" y="768350"/>
            <a:ext cx="5546725" cy="3840163"/>
          </a:xfrm>
          <a:solidFill>
            <a:srgbClr val="FFFFFF"/>
          </a:solidFill>
          <a:ln/>
        </p:spPr>
      </p:sp>
      <p:sp>
        <p:nvSpPr>
          <p:cNvPr id="54275" name="Rectangle 2"/>
          <p:cNvSpPr>
            <a:spLocks noGrp="1" noChangeArrowheads="1"/>
          </p:cNvSpPr>
          <p:nvPr>
            <p:ph type="body" idx="1"/>
          </p:nvPr>
        </p:nvSpPr>
        <p:spPr/>
        <p:txBody>
          <a:bodyPr/>
          <a:lstStyle/>
          <a:p>
            <a:pPr>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今日の授業は、大雨が降ったときにどのように行動しなければならないか、グループで考えて見ましょう。</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机の上の封筒は指示があるまで開けないでください。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a:solidFill>
            <a:srgbClr val="FFFFFF"/>
          </a:solidFill>
          <a:ln/>
        </p:spPr>
      </p:sp>
      <p:sp>
        <p:nvSpPr>
          <p:cNvPr id="60419" name="Rectangle 2"/>
          <p:cNvSpPr>
            <a:spLocks noGrp="1" noChangeArrowheads="1"/>
          </p:cNvSpPr>
          <p:nvPr>
            <p:ph type="body" idx="1"/>
          </p:nvPr>
        </p:nvSpPr>
        <p:spPr/>
        <p:txBody>
          <a:bodyPr/>
          <a:lstStyle/>
          <a:p>
            <a:pPr marL="76919" defTabSz="882105" eaLnBrk="1" hangingPunct="1">
              <a:defRPr/>
            </a:pPr>
            <a:r>
              <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：さて、これまで大雨によって起こる様々な恐ろしい災害を見てもらいました。</a:t>
            </a:r>
          </a:p>
          <a:p>
            <a:pPr marL="76919" defTabSz="882105" eaLnBrk="1" hangingPunct="1">
              <a:defRPr/>
            </a:pPr>
            <a:r>
              <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災害から身を守るためには、まず普段からの備えが必要です。</a:t>
            </a:r>
          </a:p>
          <a:p>
            <a:pPr marL="76919" defTabSz="882105" eaLnBrk="1" hangingPunct="1">
              <a:defRPr/>
            </a:pPr>
            <a:endPar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19" defTabSz="882105" eaLnBrk="1" hangingPunct="1">
              <a:defRPr/>
            </a:pP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①自分の住んでいる地域に、どのような災害が起きやすいのかを知る。</a:t>
            </a:r>
            <a:endParaRPr kumimoji="0" lang="en-US" altLang="ja-JP"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19" defTabSz="882105" eaLnBrk="1" hangingPunct="1">
              <a:defRPr/>
            </a:pPr>
            <a:endPar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19" defTabSz="882105" eaLnBrk="1" hangingPunct="1">
              <a:defRPr/>
            </a:pPr>
            <a:r>
              <a:rPr kumimoji="0" lang="ja-JP" altLang="en-US" sz="15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②様々な災害から身を守るための知識を持つ。</a:t>
            </a:r>
          </a:p>
          <a:p>
            <a:pPr marL="76919" defTabSz="882105" eaLnBrk="1" hangingPunct="1">
              <a:defRPr/>
            </a:pPr>
            <a:endPar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19" defTabSz="882105" eaLnBrk="1" hangingPunct="1">
              <a:defRPr/>
            </a:pPr>
            <a:r>
              <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いざ災害が起きそうな時に、得た知識をフルに活用して身を守るために行動出来るかが大切です。</a:t>
            </a:r>
          </a:p>
          <a:p>
            <a:pPr marL="76919" defTabSz="882105" eaLnBrk="1" hangingPunct="1">
              <a:defRPr/>
            </a:pPr>
            <a:r>
              <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それでは、普段からの備えとはどういったものなのか具体的に見ていきましょう。</a:t>
            </a:r>
            <a:endParaRPr kumimoji="0" lang="en-US" altLang="ja-JP"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19" defTabSz="882105" eaLnBrk="1" hangingPunct="1">
              <a:defRPr/>
            </a:pP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ja-JP" altLang="en-US" sz="15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Grp="1" noRot="1" noChangeAspect="1" noChangeArrowheads="1" noTextEdit="1"/>
          </p:cNvSpPr>
          <p:nvPr>
            <p:ph type="sldImg"/>
          </p:nvPr>
        </p:nvSpPr>
        <p:spPr>
          <a:solidFill>
            <a:srgbClr val="FFFFFF"/>
          </a:solidFill>
          <a:ln/>
        </p:spPr>
      </p:sp>
      <p:sp>
        <p:nvSpPr>
          <p:cNvPr id="61443" name="Rectangle 2"/>
          <p:cNvSpPr>
            <a:spLocks noGrp="1" noChangeArrowheads="1"/>
          </p:cNvSpPr>
          <p:nvPr>
            <p:ph type="body" idx="1"/>
          </p:nvPr>
        </p:nvSpPr>
        <p:spPr>
          <a:xfrm>
            <a:off x="711201" y="4860932"/>
            <a:ext cx="5676900" cy="4720870"/>
          </a:xfrm>
        </p:spPr>
        <p:txBody>
          <a:bodyPr/>
          <a:lstStyle/>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：まずは</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地域の災害リスクを知る</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ということですね。</a:t>
            </a:r>
          </a:p>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みなさんはこちらの図を、見たことありますか？（参加者に問いかける）</a:t>
            </a:r>
          </a:p>
          <a:p>
            <a:pPr marL="82430"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この図は、ハザードマップと言います。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ハザードマップとは、自然災害による被害を予測し、その被害範囲を地図に表したものです。</a:t>
            </a:r>
          </a:p>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土砂災害危険箇所や土砂災害警戒区域も示しています。</a:t>
            </a:r>
          </a:p>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先程見た土石流やがけ崩れの土砂災害が起きる可能性のあることころを示しています。</a:t>
            </a:r>
          </a:p>
          <a:p>
            <a:pPr marL="82430"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このほかにも、川が溢れたり、堤防が壊れたりした時、どこにどれくらいまでの深さの水が押し寄せるかを示すハザードマップもあります。</a:t>
            </a:r>
          </a:p>
          <a:p>
            <a:pPr marL="82430"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：写真は地図を見ながら実際に町を歩いてみて、</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避難ルート</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を確認したり、</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避難ルート</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の危ないところを調べている様子です。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0"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まずは自分が住んでいるところや、よく行く場所にどのような危険が潜んでいるかを知ることが大切です。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0" defTabSz="913151"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82430"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p:cNvSpPr>
            <a:spLocks noGrp="1" noRot="1" noChangeAspect="1" noChangeArrowheads="1" noTextEdit="1"/>
          </p:cNvSpPr>
          <p:nvPr>
            <p:ph type="sldImg"/>
          </p:nvPr>
        </p:nvSpPr>
        <p:spPr>
          <a:solidFill>
            <a:srgbClr val="FFFFFF"/>
          </a:solidFill>
          <a:ln/>
        </p:spPr>
      </p:sp>
      <p:sp>
        <p:nvSpPr>
          <p:cNvPr id="54274" name="Rectangle 2"/>
          <p:cNvSpPr>
            <a:spLocks noGrp="1" noChangeArrowheads="1"/>
          </p:cNvSpPr>
          <p:nvPr>
            <p:ph type="body" idx="1"/>
          </p:nvPr>
        </p:nvSpPr>
        <p:spPr>
          <a:xfrm>
            <a:off x="452826" y="4685260"/>
            <a:ext cx="6143699" cy="5224929"/>
          </a:xfrm>
        </p:spPr>
        <p:txBody>
          <a:bodyPr/>
          <a:lstStyle/>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：次は、身を守るための知識についてです。</a:t>
            </a:r>
          </a:p>
          <a:p>
            <a:pPr defTabSz="913484" eaLnBrk="1" hangingPunct="1">
              <a:defRPr/>
            </a:pPr>
            <a:endPar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大雨などで災害の恐れがあるときには、気象庁から状況に応じて注意報や警報などが発表されます。</a:t>
            </a:r>
          </a:p>
          <a:p>
            <a:pPr defTabSz="913484" eaLnBrk="1" hangingPunct="1">
              <a:defRPr/>
            </a:pP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テレビなどで皆さんも見聞きしたことがありますよね。</a:t>
            </a:r>
          </a:p>
          <a:p>
            <a:pPr defTabSz="913484" eaLnBrk="1" hangingPunct="1">
              <a:defRPr/>
            </a:pPr>
            <a:endPar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これらの防災気象情報が、どのようなタイミングで発表されるのかを見ていきましょう。</a:t>
            </a:r>
          </a:p>
          <a:p>
            <a:pPr defTabSz="913484" eaLnBrk="1" hangingPunct="1">
              <a:defRPr/>
            </a:pP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大雨の前日くらいに発表されるのが「大雨に関する気象情報」です。</a:t>
            </a: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この情報で大雨になりそうだということが発表されます。</a:t>
            </a:r>
          </a:p>
          <a:p>
            <a:pPr defTabSz="913484" eaLnBrk="1" hangingPunct="1">
              <a:defRPr/>
            </a:pPr>
            <a:endPar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みなさんは、この情報をあまり目にすることはないと思いますが、情報の内容はニュースや天気予報などでしっかり伝えられています。</a:t>
            </a: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さらに、災害がおきる恐れがある大雨が予想される場合には、</a:t>
            </a: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大雨になる半日から数時間前に「大雨注意報」や「洪水注意報」が発表されます。</a:t>
            </a:r>
          </a:p>
          <a:p>
            <a:pPr defTabSz="913484" eaLnBrk="1" hangingPunct="1">
              <a:defRPr/>
            </a:pP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皆さんも、注意報という言葉は、天気予報などで聞いたことがあるのではないでしょうか。</a:t>
            </a: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さらに、先ほど見てもらった川のはん濫や土砂災害が起きるような大雨が予想される場合には、</a:t>
            </a: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Grp="1" noRot="1" noChangeAspect="1" noChangeArrowheads="1" noTextEdit="1"/>
          </p:cNvSpPr>
          <p:nvPr>
            <p:ph type="sldImg"/>
          </p:nvPr>
        </p:nvSpPr>
        <p:spPr>
          <a:solidFill>
            <a:srgbClr val="FFFFFF"/>
          </a:solidFill>
          <a:ln/>
        </p:spPr>
      </p:sp>
      <p:sp>
        <p:nvSpPr>
          <p:cNvPr id="54274" name="Rectangle 2"/>
          <p:cNvSpPr>
            <a:spLocks noGrp="1" noChangeArrowheads="1"/>
          </p:cNvSpPr>
          <p:nvPr>
            <p:ph type="body" idx="1"/>
          </p:nvPr>
        </p:nvSpPr>
        <p:spPr>
          <a:xfrm>
            <a:off x="402877" y="4765499"/>
            <a:ext cx="6293546" cy="5377634"/>
          </a:xfrm>
        </p:spPr>
        <p:txBody>
          <a:bodyPr/>
          <a:lstStyle/>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大雨の数時間くらい前に「大雨警報」や「洪水警報」が発表されます。（注意報の中で、警報を発表するかもしれないということが予告されることがあります。）</a:t>
            </a: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警報は、発表されるとすぐにテレビ画面に出ます。</a:t>
            </a:r>
          </a:p>
          <a:p>
            <a:pPr defTabSz="913484" eaLnBrk="1" hangingPunct="1">
              <a:defRPr/>
            </a:pPr>
            <a:endPar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大雨が降り続いて、土砂災害の危険性がさらに高まった時には、</a:t>
            </a:r>
          </a:p>
          <a:p>
            <a:pPr defTabSz="913484"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「土砂災害警戒情報」が発表されます。</a:t>
            </a: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がけ下や沢の近くに住んでいる人には、命の危険が迫っていることをお知らせする情報です。</a:t>
            </a: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a:t>
            </a: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そして、さらに大雨が降り続き、これまでにないような危険が迫っているときには、</a:t>
            </a:r>
            <a:endPar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「大雨特別警報」が発表されます。</a:t>
            </a: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もうこの段階では、すでに災害が起きていてもおかしくない非常に危険な状況です。</a:t>
            </a:r>
          </a:p>
          <a:p>
            <a:pPr defTabSz="913484" eaLnBrk="1" hangingPunct="1">
              <a:defRPr/>
            </a:pPr>
            <a:endPar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どれも、とても大事な情報です。</a:t>
            </a:r>
          </a:p>
          <a:p>
            <a:pPr defTabSz="913484"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endParaRPr kumimoji="0" lang="en-US" altLang="ja-JP"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53838" eaLnBrk="1" hangingPunct="1">
              <a:defRPr/>
            </a:pPr>
            <a:r>
              <a:rPr kumimoji="0" lang="en-US" altLang="ja-JP" sz="11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1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平成</a:t>
            </a:r>
            <a:r>
              <a:rPr kumimoji="0" lang="en-US" altLang="ja-JP" sz="11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25</a:t>
            </a:r>
            <a:r>
              <a:rPr kumimoji="0" lang="ja-JP" altLang="en-US" sz="11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年</a:t>
            </a:r>
            <a:r>
              <a:rPr kumimoji="0" lang="en-US" altLang="ja-JP" sz="11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7</a:t>
            </a:r>
            <a:r>
              <a:rPr kumimoji="0" lang="ja-JP" altLang="en-US" sz="11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月</a:t>
            </a:r>
            <a:r>
              <a:rPr kumimoji="0" lang="en-US" altLang="ja-JP" sz="11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28</a:t>
            </a:r>
            <a:r>
              <a:rPr kumimoji="0" lang="ja-JP" altLang="en-US" sz="11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日の大雨事例は特別警報を発表するレベルの大雨であったことから、山口県においても、特別警報が発表される可能性が十分あることを補足。</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a:solidFill>
            <a:srgbClr val="FFFFFF"/>
          </a:solidFill>
          <a:ln/>
        </p:spPr>
      </p:sp>
      <p:sp>
        <p:nvSpPr>
          <p:cNvPr id="59395"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：みなさんが災害にあわないようにするために、気象庁から発信された警報などは様々な手段で皆さんに伝えられます。</a:t>
            </a:r>
          </a:p>
          <a:p>
            <a:pPr eaLnBrk="1" hangingPunct="1"/>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　テレビやラジオ、防災無線などで放送されるほか、気象会社や市町村の中にはメールで送ってくれるサービスをしているところもあります。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　また、気象台のホームページにも様々な気象情報が載っています。</a:t>
            </a: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（地デジで</a:t>
            </a:r>
            <a:r>
              <a:rPr lang="ja-JP" altLang="en-US" sz="1400">
                <a:latin typeface="メイリオ" panose="020B0604030504040204" pitchFamily="50" charset="-128"/>
                <a:ea typeface="メイリオ" panose="020B0604030504040204" pitchFamily="50" charset="-128"/>
                <a:cs typeface="メイリオ" panose="020B0604030504040204" pitchFamily="50" charset="-128"/>
                <a:sym typeface="Lucida Grande"/>
              </a:rPr>
              <a:t>は</a:t>
            </a:r>
            <a:r>
              <a:rPr lang="ja-JP" altLang="en-US" sz="1400" smtClean="0">
                <a:latin typeface="メイリオ" panose="020B0604030504040204" pitchFamily="50" charset="-128"/>
                <a:ea typeface="メイリオ" panose="020B0604030504040204" pitchFamily="50" charset="-128"/>
                <a:cs typeface="メイリオ" panose="020B0604030504040204" pitchFamily="50" charset="-128"/>
                <a:sym typeface="Lucida Grande"/>
              </a:rPr>
              <a:t>「ｄ」</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ボタンによる情報入手も可能であることも補足）</a:t>
            </a: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　みなさんも積極的に情報を手に入れるようにしてください。</a:t>
            </a:r>
          </a:p>
          <a:p>
            <a:pPr eaLnBrk="1" hangingPunct="1"/>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：さて、身近に潜む危険を知る方法、防災気象情報の種類・意味を学んできました。</a:t>
            </a: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（様子をみて質疑対応もあり）</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lang="ja-JP" altLang="en-US"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Grp="1" noRot="1" noChangeAspect="1" noChangeArrowheads="1" noTextEdit="1"/>
          </p:cNvSpPr>
          <p:nvPr>
            <p:ph type="sldImg"/>
          </p:nvPr>
        </p:nvSpPr>
        <p:spPr>
          <a:solidFill>
            <a:srgbClr val="FFFFFF"/>
          </a:solidFill>
          <a:ln/>
        </p:spPr>
      </p:sp>
      <p:sp>
        <p:nvSpPr>
          <p:cNvPr id="69635" name="Rectangle 2"/>
          <p:cNvSpPr>
            <a:spLocks noGrp="1" noChangeArrowheads="1"/>
          </p:cNvSpPr>
          <p:nvPr>
            <p:ph type="body" idx="1"/>
          </p:nvPr>
        </p:nvSpPr>
        <p:spPr/>
        <p:txBody>
          <a:bodyPr/>
          <a:lstStyle/>
          <a:p>
            <a:pPr marL="76919" defTabSz="882105" eaLnBrk="1" hangingPunct="1">
              <a:defRPr/>
            </a:pPr>
            <a:r>
              <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いよいよグループワークをはじめます。</a:t>
            </a:r>
          </a:p>
          <a:p>
            <a:pPr marL="82430" eaLnBrk="1" hangingPunct="1">
              <a:defRPr/>
            </a:pPr>
            <a:endPar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953838">
              <a:defRPr/>
            </a:pPr>
            <a:r>
              <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：机の上の封筒は指示があるまで開けないでください。</a:t>
            </a:r>
            <a:endParaRPr kumimoji="0" lang="en-US" altLang="ja-JP"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953838">
              <a:defRPr/>
            </a:pP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en-US" altLang="ja-JP" sz="15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953838">
              <a:defRPr/>
            </a:pPr>
            <a:endPar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Grp="1" noRot="1" noChangeAspect="1" noChangeArrowheads="1" noTextEdit="1"/>
          </p:cNvSpPr>
          <p:nvPr>
            <p:ph type="sldImg"/>
          </p:nvPr>
        </p:nvSpPr>
        <p:spPr>
          <a:solidFill>
            <a:srgbClr val="FFFFFF"/>
          </a:solidFill>
          <a:ln/>
        </p:spPr>
      </p:sp>
      <p:sp>
        <p:nvSpPr>
          <p:cNvPr id="70659" name="Rectangle 2"/>
          <p:cNvSpPr>
            <a:spLocks noGrp="1" noChangeArrowheads="1"/>
          </p:cNvSpPr>
          <p:nvPr>
            <p:ph type="body" idx="1"/>
          </p:nvPr>
        </p:nvSpPr>
        <p:spPr/>
        <p:txBody>
          <a:bodyPr/>
          <a:lstStyle/>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：まずはじめに、グループワークの進め方です。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みなさんは自分の意見をマジックで、付箋紙に書いてください。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次に役割です。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役割は、リーダー、記録、発表、くじの</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4</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種類あります。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リーダーはみんなの意見がなるべく出るようにしてください。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82436"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記録係は、みんなの考えや意見の書いた付箋紙を取りまとめてください。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82436"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発表係は、最後のまとめの時に班の発表していただきますので、その準備をよろしくお願いします。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くじ引き係は、この後行われるくじを班を代表して引きにきてください。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27" defTabSz="882187"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en-US" altLang="ja-JP"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 1"/>
          <p:cNvSpPr>
            <a:spLocks noGrp="1" noRot="1" noChangeAspect="1" noTextEdit="1"/>
          </p:cNvSpPr>
          <p:nvPr>
            <p:ph type="sldImg"/>
          </p:nvPr>
        </p:nvSpPr>
        <p:spPr>
          <a:ln/>
        </p:spPr>
      </p:sp>
      <p:sp>
        <p:nvSpPr>
          <p:cNvPr id="109571" name="ノート プレースホルダ 2"/>
          <p:cNvSpPr>
            <a:spLocks noGrp="1"/>
          </p:cNvSpPr>
          <p:nvPr>
            <p:ph type="body" idx="1"/>
          </p:nvPr>
        </p:nvSpPr>
        <p:spPr>
          <a:xfrm>
            <a:off x="452826" y="4860933"/>
            <a:ext cx="6193648" cy="51816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では、ルールを説明します。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皆さんはある町に住んでいます。こちらはその地図です。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同じ班の皆さんはＡ又はＢの家の一人とします。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また、家族構成や家の作り、車があるなしなどそれぞれ条件が異なります。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これから、どの班がどんな条件でグループワークをするか、くじで決めます。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くじ係の人は前に来てくじを引いて下さい。大変、重要なやくわりです！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（くじをそれぞれ引く）</a:t>
            </a:r>
            <a:endParaRPr lang="en-US" altLang="ja-JP" sz="14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引いたくじは、台紙に貼り付けてください。　</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はい、みなさん、グループワークの条件が決まりましたね。</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その条件で大雨のときの状況を考えてみることにしましょう。</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defTabSz="912383" eaLnBrk="1" hangingPunct="1"/>
            <a:endPar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2383" eaLnBrk="1" hangingPunct="1"/>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さて、大雨災害から身を守るために、普段からしておくことは何でしたか？</a:t>
            </a:r>
          </a:p>
          <a:p>
            <a:pPr defTabSz="912383" eaLnBrk="1" hangingPunct="1"/>
            <a:endPar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2383" eaLnBrk="1" hangingPunct="1"/>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生徒・・・・・（ハザードマップを確認しておく等）</a:t>
            </a:r>
          </a:p>
          <a:p>
            <a:pPr defTabSz="912383" eaLnBrk="1" hangingPunct="1"/>
            <a:endPar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2383" eaLnBrk="1" hangingPunct="1"/>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：そうですね。もう皆さんはハザードマップを事前に調べたこととして、地図に表示します。　</a:t>
            </a:r>
            <a:endParaRPr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2383" eaLnBrk="1" hangingPunct="1"/>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ー 1"/>
          <p:cNvSpPr>
            <a:spLocks noGrp="1" noRot="1" noChangeAspect="1" noTextEdit="1"/>
          </p:cNvSpPr>
          <p:nvPr>
            <p:ph type="sldImg"/>
          </p:nvPr>
        </p:nvSpPr>
        <p:spPr>
          <a:xfrm>
            <a:off x="776288" y="766763"/>
            <a:ext cx="5546725" cy="3840162"/>
          </a:xfrm>
          <a:ln/>
        </p:spPr>
      </p:sp>
      <p:sp>
        <p:nvSpPr>
          <p:cNvPr id="11059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：地図を見てください。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こちらの色がついているところは浸水する場所と、浸水の深さを表しています。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こちらの色は土砂災害危険箇所です。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912298"/>
            <a:endPar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2298"/>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それから、皆さんは防災気象情報を携帯電話でメールで受信する登録をしていることとします。</a:t>
            </a:r>
          </a:p>
          <a:p>
            <a:pPr defTabSz="912298"/>
            <a:endPar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2298"/>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ここまでよろしいですか？何か質問はありますか？</a:t>
            </a:r>
          </a:p>
          <a:p>
            <a:pPr defTabSz="912298"/>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（質問対応）</a:t>
            </a:r>
          </a:p>
          <a:p>
            <a:pPr defTabSz="912298"/>
            <a:endPar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2298"/>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さて、この後この町に大雨が降ってきます。</a:t>
            </a:r>
          </a:p>
          <a:p>
            <a:pPr defTabSz="912298"/>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時間の流れに沿って、気象情報も発表されます。</a:t>
            </a:r>
          </a:p>
          <a:p>
            <a:pPr defTabSz="912298"/>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災害に遭わないためにどのタイミングでどのような行動をするのか、</a:t>
            </a:r>
          </a:p>
          <a:p>
            <a:pPr defTabSz="912298"/>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その理由も皆で話し合って決めて下さい。</a:t>
            </a:r>
          </a:p>
          <a:p>
            <a:pPr defTabSz="912298"/>
            <a:endParaRPr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2298"/>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Grp="1" noRot="1" noChangeAspect="1" noChangeArrowheads="1" noTextEdit="1"/>
          </p:cNvSpPr>
          <p:nvPr>
            <p:ph type="sldImg"/>
          </p:nvPr>
        </p:nvSpPr>
        <p:spPr>
          <a:solidFill>
            <a:srgbClr val="FFFFFF"/>
          </a:solidFill>
          <a:ln/>
        </p:spPr>
      </p:sp>
      <p:sp>
        <p:nvSpPr>
          <p:cNvPr id="60418" name="Rectangle 2"/>
          <p:cNvSpPr>
            <a:spLocks noGrp="1" noChangeArrowheads="1"/>
          </p:cNvSpPr>
          <p:nvPr>
            <p:ph type="body" idx="1"/>
          </p:nvPr>
        </p:nvSpPr>
        <p:spPr>
          <a:ln/>
        </p:spPr>
        <p:txBody>
          <a:bodyPr/>
          <a:lstStyle/>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：はい、では始めます。</a:t>
            </a: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今日は</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20</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Ｘ</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X</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4</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日（金）です。</a:t>
            </a: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夕方</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6</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時のテレビを家族で夕飯を囲みながら見ていました。</a:t>
            </a:r>
          </a:p>
          <a:p>
            <a:pPr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ニュースでは</a:t>
            </a: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：５日昼前から６日にかけて雷を伴った非常に激しい雨の降るところがあるでしょう。</a:t>
            </a: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低い土地の浸水、土砂災害、河川の急な増水、はん濫などに警戒してください。</a:t>
            </a: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今後の気象情報や、気象台が発表する警報、注意報、気象情報に十分留意してください。</a:t>
            </a: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と言っていました。</a:t>
            </a:r>
          </a:p>
          <a:p>
            <a:pPr defTabSz="913320"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Grp="1" noRot="1" noChangeAspect="1" noChangeArrowheads="1" noTextEdit="1"/>
          </p:cNvSpPr>
          <p:nvPr>
            <p:ph type="sldImg"/>
          </p:nvPr>
        </p:nvSpPr>
        <p:spPr>
          <a:solidFill>
            <a:srgbClr val="FFFFFF"/>
          </a:solidFill>
          <a:ln/>
        </p:spPr>
      </p:sp>
      <p:sp>
        <p:nvSpPr>
          <p:cNvPr id="50179" name="Rectangle 2"/>
          <p:cNvSpPr>
            <a:spLocks noGrp="1" noChangeArrowheads="1"/>
          </p:cNvSpPr>
          <p:nvPr>
            <p:ph type="body" idx="1"/>
          </p:nvPr>
        </p:nvSpPr>
        <p:spPr>
          <a:xfrm>
            <a:off x="597323" y="4860933"/>
            <a:ext cx="5976665" cy="5008904"/>
          </a:xfrm>
        </p:spPr>
        <p:txBody>
          <a:bodyPr/>
          <a:lstStyle/>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今日の活動の流れはこのようになっています。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最初にレクチャー（講義）で大雨災害からの身の守り方について学んでいきます。</a:t>
            </a: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その後、経験したことの無いような大雨が降った場合に、いつ、どのような行動するかを話し合うグループワークをします。</a:t>
            </a: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最後に発表をして終了です。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グループワークでは、みなさんに架空の町に住んでもらい、豪雨に関するゲームをしてもらいます。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これからするレクチャー（講義）には、グループワークで使うヒントがたくさん隠れています。</a:t>
            </a:r>
          </a:p>
          <a:p>
            <a:pPr marL="82436" eaLnBrk="1" hangingPunct="1">
              <a:defRPr/>
            </a:pPr>
            <a:r>
              <a:rPr kumimoji="0" lang="ja-JP" altLang="en-US" sz="1400" b="1"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配布しているメモ用紙を使って、メモをとりながらしっかり聞いてください。</a:t>
            </a:r>
          </a:p>
          <a:p>
            <a:pPr marL="82436" eaLnBrk="1" hangingPunct="1">
              <a:defRPr/>
            </a:pPr>
            <a:r>
              <a:rPr kumimoji="0" lang="ja-JP" altLang="en-US" sz="14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（注：メモ用紙はノートでもかまいません。レクチャーでヒントがたくさん出ますので記憶に残すためにメモをとるように指導してください）</a:t>
            </a:r>
          </a:p>
          <a:p>
            <a:pPr marL="82436"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それでは、レクチャーを始めます。</a:t>
            </a:r>
          </a:p>
          <a:p>
            <a:pPr marL="39635" defTabSz="913237"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02673" y="4860933"/>
            <a:ext cx="5943904" cy="5181684"/>
          </a:xfrm>
        </p:spPr>
        <p:txBody>
          <a:bodyPr/>
          <a:lstStyle/>
          <a:p>
            <a:pPr defTabSz="953928"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それでは①の封筒から地図とワークシート①を取出してください。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953928"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では皆さんは、大雨の予想を知った</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4</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日（金）の夕方に、どのような準備をするか、どのような行動をとらないといけないのか話し合ってみて下さい。</a:t>
            </a:r>
          </a:p>
          <a:p>
            <a:pPr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：（ワークシートについて補足）</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みんなは付箋紙に意見を書き出してください。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91357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後で発表するときに使いますので、わかりやすく大きく書いてください。</a:t>
            </a:r>
          </a:p>
          <a:p>
            <a:pPr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リーダーは、みんなの意見をうまく聞き出してまとめてください。</a:t>
            </a: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記録係は、みんなの意見（付箋紙）を、ワークシートに貼ってください。</a:t>
            </a:r>
          </a:p>
          <a:p>
            <a:pPr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５分間で終わらせるようお願いします。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・全員に付箋紙に意見を書くように</a:t>
            </a:r>
            <a:endParaRPr kumimoji="0" lang="en-US" altLang="ja-JP" sz="14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・リーダーにまとめるように</a:t>
            </a:r>
            <a:endParaRPr kumimoji="0" lang="en-US" altLang="ja-JP" sz="14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・記録係に付箋紙をワークシートに貼るように　　うながす。</a:t>
            </a:r>
            <a:endParaRPr kumimoji="0" lang="en-US" altLang="ja-JP" sz="14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はい、時間になりました。終わっていないところありますか？</a:t>
            </a: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頑張ってください。</a:t>
            </a:r>
          </a:p>
          <a:p>
            <a:pPr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はい、では次に進みます。</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p>
          <a:p>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9199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Grp="1" noRot="1" noChangeAspect="1" noChangeArrowheads="1" noTextEdit="1"/>
          </p:cNvSpPr>
          <p:nvPr>
            <p:ph type="sldImg"/>
          </p:nvPr>
        </p:nvSpPr>
        <p:spPr>
          <a:solidFill>
            <a:srgbClr val="FFFFFF"/>
          </a:solidFill>
          <a:ln/>
        </p:spPr>
      </p:sp>
      <p:sp>
        <p:nvSpPr>
          <p:cNvPr id="60418" name="Rectangle 2"/>
          <p:cNvSpPr>
            <a:spLocks noGrp="1" noChangeArrowheads="1"/>
          </p:cNvSpPr>
          <p:nvPr>
            <p:ph type="body" idx="1"/>
          </p:nvPr>
        </p:nvSpPr>
        <p:spPr>
          <a:xfrm>
            <a:off x="711203" y="4757266"/>
            <a:ext cx="5934791" cy="5385867"/>
          </a:xfrm>
          <a:ln/>
        </p:spPr>
        <p:txBody>
          <a:bodyPr/>
          <a:lstStyle/>
          <a:p>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：では</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皆さん前を向いてください。</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続きを説明します。</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（全員スライドに集中させる）</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1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次の日になりました。</a:t>
            </a:r>
            <a:endParaRPr kumimoji="0" lang="en-US" altLang="ja-JP" sz="11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11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a:t>
            </a:r>
            <a:endParaRPr kumimoji="0" lang="en-US" altLang="ja-JP" sz="11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1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：５日（土）５時になって、「大雨注意報」と「洪水注意報」が発表されました。</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その後も断続的に強い雨が続き、時々激しい雨が降っています。</a:t>
            </a:r>
          </a:p>
          <a:p>
            <a:pPr defTabSz="913237">
              <a:defRPr/>
            </a:pP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（アニメーションを進めて、警報表示）</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：時間を進めて、　５</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日（土）</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13</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分には、気象台は大雨洪水注意報から大雨洪水警報に切り替えて発表しました。</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外を見ると猛烈な雨となっています。</a:t>
            </a:r>
          </a:p>
          <a:p>
            <a:pPr defTabSz="913237">
              <a:defRPr/>
            </a:pP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（アニメーションを進めて、土砂災害警戒情報表示）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defTabSz="913237">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：さらに時間を進めます。</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14</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分には、土砂災害警戒情報が発表されました。</a:t>
            </a:r>
          </a:p>
          <a:p>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外では、猛烈な雨が降り続いています。</a:t>
            </a:r>
          </a:p>
          <a:p>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（アニメーションを進めて、特別警報表示）</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17</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分には、大雨特別警報が発表されました。</a:t>
            </a:r>
          </a:p>
          <a:p>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それでは②の封筒から</a:t>
            </a:r>
            <a:r>
              <a:rPr lang="ja-JP" altLang="ja-JP" sz="1100" b="1" dirty="0">
                <a:latin typeface="メイリオ" panose="020B0604030504040204" pitchFamily="50" charset="-128"/>
                <a:ea typeface="メイリオ" panose="020B0604030504040204" pitchFamily="50" charset="-128"/>
                <a:cs typeface="メイリオ" panose="020B0604030504040204" pitchFamily="50" charset="-128"/>
              </a:rPr>
              <a:t>ワークシート</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②を出してください。</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ワークシート②には</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これらの情報の内容が書かれています。</a:t>
            </a:r>
          </a:p>
          <a:p>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皆さんはこれらを良く読んで、いつ、どんな行動をするか、それはどうしてかを話し合って下さい。</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話し合った結果は、</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付箋紙に書いて、</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ワークシートに</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貼って</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下さい。</a:t>
            </a:r>
          </a:p>
          <a:p>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また、</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避難する場合は、どこを通って</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どこへ避難するのか</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地図に書き込んで下さい。</a:t>
            </a:r>
          </a:p>
          <a:p>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マジックでわかりやすく大きく書いてください。</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８</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分間で終わらせるようにお願いします。</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 </a:t>
            </a:r>
          </a:p>
          <a:p>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1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はい、時間になりました。</a:t>
            </a:r>
            <a:endParaRPr kumimoji="0"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（次のスライドに移動）</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Grp="1" noRot="1" noChangeAspect="1" noChangeArrowheads="1" noTextEdit="1"/>
          </p:cNvSpPr>
          <p:nvPr>
            <p:ph type="sldImg"/>
          </p:nvPr>
        </p:nvSpPr>
        <p:spPr>
          <a:solidFill>
            <a:srgbClr val="FFFFFF"/>
          </a:solidFill>
          <a:ln/>
        </p:spPr>
      </p:sp>
      <p:sp>
        <p:nvSpPr>
          <p:cNvPr id="69635" name="Rectangle 2"/>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前を（スライドを）見てください。</a:t>
            </a:r>
            <a:endPar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defRPr/>
            </a:pPr>
            <a:endPar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defRPr/>
            </a:pP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（アニメーションを進めて、災害表示）</a:t>
            </a:r>
          </a:p>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　一つ目の災害は</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5</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日（土）の警報が発表された</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13</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時</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30</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分には水路が溢れて浸水しました。</a:t>
            </a:r>
          </a:p>
          <a:p>
            <a:pPr eaLnBrk="1" hangingPunct="1">
              <a:defRPr/>
            </a:pPr>
            <a:endPar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defRPr/>
            </a:pP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（アニメーションを進めて、災害表示）</a:t>
            </a:r>
          </a:p>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　二つ目の災害は土砂災害です。</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16</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時にがけ崩れが起きました。</a:t>
            </a:r>
          </a:p>
          <a:p>
            <a:pPr eaLnBrk="1" hangingPunct="1">
              <a:defRPr/>
            </a:pPr>
            <a:endPar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defRPr/>
            </a:pP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（アニメーションを進めて、災害表示）</a:t>
            </a:r>
          </a:p>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　三つ目の災害は河川の氾濫です。</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17</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時に濁流が堤防を越えて流れ出して浸水してしまいました。</a:t>
            </a:r>
          </a:p>
          <a:p>
            <a:pPr eaLnBrk="1" hangingPunct="1">
              <a:defRPr/>
            </a:pPr>
            <a:endPar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defRPr/>
            </a:pP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次のスライドで災害発生箇所を説明</a:t>
            </a:r>
          </a:p>
          <a:p>
            <a:pPr eaLnBrk="1" hangingPunct="1">
              <a:defRPr/>
            </a:pPr>
            <a:endPar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ー 1"/>
          <p:cNvSpPr>
            <a:spLocks noGrp="1" noRot="1" noChangeAspect="1" noTextEdit="1"/>
          </p:cNvSpPr>
          <p:nvPr>
            <p:ph type="sldImg"/>
          </p:nvPr>
        </p:nvSpPr>
        <p:spPr>
          <a:ln/>
        </p:spPr>
      </p:sp>
      <p:sp>
        <p:nvSpPr>
          <p:cNvPr id="11059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ファシリテータ</a:t>
            </a:r>
          </a:p>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：もう一度、災害発生箇所とともに説明します。</a:t>
            </a:r>
          </a:p>
          <a:p>
            <a:pPr eaLnBrk="1" hangingPunct="1">
              <a:defRPr/>
            </a:pP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　一つ目の災害は</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5</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日（土）の警報が発表された</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13</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時</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30</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分には水路が溢れて浸水しました。</a:t>
            </a:r>
            <a:endPar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defTabSz="913445" eaLnBrk="1" hangingPunct="1">
              <a:defRPr/>
            </a:pP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　二つ目の災害は土砂災害です。</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5</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日（土）の</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20</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時にがけ崩れが起きました。</a:t>
            </a:r>
            <a:endPar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defTabSz="913445" eaLnBrk="1" hangingPunct="1">
              <a:defRPr/>
            </a:pP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　三つ目の災害は河川の氾濫です。</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6</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日（日）の</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11</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時に濁流が堤防を越えて流れ出して浸水してしまいました。</a:t>
            </a:r>
          </a:p>
          <a:p>
            <a:pPr eaLnBrk="1" hangingPunct="1">
              <a:defRPr/>
            </a:pPr>
            <a:endPar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　それでは封筒③を開けてください。</a:t>
            </a:r>
          </a:p>
          <a:p>
            <a:pPr eaLnBrk="1" hangingPunct="1">
              <a:defRPr/>
            </a:pP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endPar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では、皆さん先ほど話し合って書き込んだ結果を見て、災害の発生で対応をどう変えるのか、それはどうしてかを話し合って、同じワークシートに書いてください。変更した箇所がわかるようにマジックやポストイットの色を変えてください。</a:t>
            </a: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避難ルートを変える時は、色を変えて同じ地図に描きこんで下さい。</a:t>
            </a: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８分間で書き出すところまでやって下さい。</a:t>
            </a: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a:t>
            </a: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：はい、時間になりました。終わっていないところありますか？</a:t>
            </a: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頑張ってください。</a:t>
            </a:r>
          </a:p>
          <a:p>
            <a:pPr defTabSz="913445"/>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83986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：では、皆さんがまとめたワークシートと避難ルートを発表していただきます。</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ワークシートや地図などに両面テープが張ってあります。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このように張り合わせてください。</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皆さんが前に出てきて発表してもらいます。</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まず、場所、建物、家族構成を発表してください。　</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その後に、ワークシートと避難経路の順に発表してください。</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内容をどう発表するのか、これから３分間で話し合って準備して下さい。</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発表時間は各班２分です。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（この作業中に各班に発表の順番をあらかじめ教える）</a:t>
            </a:r>
          </a:p>
          <a:p>
            <a:pPr defTabSz="91315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発表準備終了後　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97652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ー 1"/>
          <p:cNvSpPr>
            <a:spLocks noGrp="1" noRot="1" noChangeAspect="1" noTextEdit="1"/>
          </p:cNvSpPr>
          <p:nvPr>
            <p:ph type="sldImg"/>
          </p:nvPr>
        </p:nvSpPr>
        <p:spPr>
          <a:ln/>
        </p:spPr>
      </p:sp>
      <p:sp>
        <p:nvSpPr>
          <p:cNvPr id="110595" name="ノート プレースホルダー 2"/>
          <p:cNvSpPr>
            <a:spLocks noGrp="1"/>
          </p:cNvSpPr>
          <p:nvPr>
            <p:ph type="body" idx="1"/>
          </p:nvPr>
        </p:nvSpPr>
        <p:spPr>
          <a:xfrm>
            <a:off x="711201" y="4860929"/>
            <a:ext cx="5676900" cy="47352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6919" defTabSz="882105" eaLnBrk="1" hangingPunct="1">
              <a:defRPr/>
            </a:pPr>
            <a:r>
              <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a:t>
            </a:r>
            <a:r>
              <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p>
          <a:p>
            <a:pPr marL="76919" defTabSz="882105" eaLnBrk="1" hangingPunct="1">
              <a:defRPr/>
            </a:pPr>
            <a:endPar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：Ａ</a:t>
            </a:r>
            <a:r>
              <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川のそば</a:t>
            </a:r>
            <a:r>
              <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（またはＢ</a:t>
            </a:r>
            <a:r>
              <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斜面のそば</a:t>
            </a:r>
            <a:r>
              <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）の班の発表者は前に出てきてください。</a:t>
            </a:r>
            <a:endPar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では○班、発表をお願いします。</a:t>
            </a:r>
            <a:r>
              <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a:t>
            </a: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分で発表してください。</a:t>
            </a:r>
          </a:p>
          <a:p>
            <a:pPr marL="76919" defTabSz="882105" eaLnBrk="1" hangingPunct="1">
              <a:defRPr/>
            </a:pP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（発表）</a:t>
            </a:r>
          </a:p>
          <a:p>
            <a:pPr marL="76919" defTabSz="882105" eaLnBrk="1" hangingPunct="1">
              <a:defRPr/>
            </a:pP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a:t>
            </a:r>
            <a:r>
              <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ありがとうございました。</a:t>
            </a:r>
            <a:endPar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コメント</a:t>
            </a:r>
            <a:endPar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（発表された内容について次ページの</a:t>
            </a:r>
            <a:r>
              <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講評のポイント</a:t>
            </a:r>
            <a:r>
              <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を参考に２０秒程度でコメントしてください。）</a:t>
            </a:r>
            <a:endPar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（特に、条件が同じだったり違ったりした部分について留意しながらコメントしてみてください。）</a:t>
            </a:r>
          </a:p>
          <a:p>
            <a:pPr marL="76919" defTabSz="882105" eaLnBrk="1" hangingPunct="1">
              <a:defRPr/>
            </a:pPr>
            <a:endPar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次に○班の方、発表をお願いします。　（以上、班の数だけ繰り返し）</a:t>
            </a:r>
          </a:p>
          <a:p>
            <a:pPr marL="76919" defTabSz="882105" eaLnBrk="1" hangingPunct="1">
              <a:defRPr/>
            </a:pP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みなさん、お疲れ様でした。</a:t>
            </a:r>
          </a:p>
          <a:p>
            <a:pPr marL="76919" defTabSz="882105" eaLnBrk="1" hangingPunct="1">
              <a:defRPr/>
            </a:pPr>
            <a:endPar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全体のコメント</a:t>
            </a:r>
          </a:p>
          <a:p>
            <a:pPr marL="76919" defTabSz="882105" eaLnBrk="1" hangingPunct="1">
              <a:defRPr/>
            </a:pP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（発表全体をとおして、</a:t>
            </a:r>
            <a:r>
              <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講評のポイント</a:t>
            </a:r>
            <a:r>
              <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を参考に１分程度で講評を行う）</a:t>
            </a:r>
            <a:endPar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endPar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endPar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r>
              <a:rPr kumimoji="0" lang="ja-JP" altLang="en-US"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最後に、今日の活動のふりかえりも兼ねて、全体を通してのまとめをお話ししていきたいと思います。</a:t>
            </a:r>
            <a:endParaRPr kumimoji="0"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82430" defTabSz="913151" eaLnBrk="1" hangingPunct="1">
              <a:defRPr/>
            </a:pPr>
            <a:r>
              <a:rPr lang="en-US" altLang="ja-JP"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0" lang="ja-JP" altLang="en-US"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a:solidFill>
            <a:srgbClr val="FFFFFF"/>
          </a:solidFill>
          <a:ln/>
        </p:spPr>
      </p:sp>
      <p:sp>
        <p:nvSpPr>
          <p:cNvPr id="83971" name="Rectangle 2"/>
          <p:cNvSpPr>
            <a:spLocks noGrp="1" noChangeArrowheads="1"/>
          </p:cNvSpPr>
          <p:nvPr>
            <p:ph type="body" idx="1"/>
          </p:nvPr>
        </p:nvSpPr>
        <p:spPr>
          <a:xfrm>
            <a:off x="525319" y="4757271"/>
            <a:ext cx="6048672" cy="5152919"/>
          </a:xfrm>
        </p:spPr>
        <p:txBody>
          <a:bodyPr/>
          <a:lstStyle/>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：今日、みなさんは大雨災害について普段からの準備、安全や防災の知識・意識について学び、そして実際にあるかも知れない状況の中でどうするのかを真剣に考えました。</a:t>
            </a: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地域のリスク、自分たちの住んでいる状況を知ることの大切さを学び、いざというときにどのような準備や、行動が必要かわかりましたね！</a:t>
            </a:r>
          </a:p>
          <a:p>
            <a:pPr marL="8243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その結果、このワークショップに参加する前より、格段に大雨災害の時の対応する力がついたことと思います。</a:t>
            </a:r>
          </a:p>
          <a:p>
            <a:pPr marL="8243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（確認）</a:t>
            </a: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みなさん、確認です。</a:t>
            </a: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大雨災害から身を守るために必要なことは？２つありましたね？なんだったでしょう？（指名して、答えさせる）</a:t>
            </a:r>
          </a:p>
          <a:p>
            <a:pPr marL="8243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はい、そうです。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defTabSz="913237"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19" defTabSz="88210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①</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自分の住んでいる地域に、どのような災害が起きやすいのかを知る。</a:t>
            </a:r>
            <a:endPar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②様々な災害から身を守るための知識を持つ。　　　　　　ですね。</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defTabSz="913785"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Rot="1" noChangeAspect="1" noChangeArrowheads="1" noTextEdit="1"/>
          </p:cNvSpPr>
          <p:nvPr>
            <p:ph type="sldImg"/>
          </p:nvPr>
        </p:nvSpPr>
        <p:spPr>
          <a:solidFill>
            <a:srgbClr val="FFFFFF"/>
          </a:solidFill>
          <a:ln/>
        </p:spPr>
      </p:sp>
      <p:sp>
        <p:nvSpPr>
          <p:cNvPr id="82947" name="Rectangle 2"/>
          <p:cNvSpPr>
            <a:spLocks noGrp="1" noChangeArrowheads="1"/>
          </p:cNvSpPr>
          <p:nvPr>
            <p:ph type="body" idx="1"/>
          </p:nvPr>
        </p:nvSpPr>
        <p:spPr>
          <a:xfrm>
            <a:off x="525314" y="4757269"/>
            <a:ext cx="6121160" cy="5184831"/>
          </a:xfrm>
        </p:spPr>
        <p:txBody>
          <a:bodyPr/>
          <a:lstStyle/>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：災害を防ぐためには、みなさん一人ひとりが災害に対する心構えをしっかり持つことです。</a:t>
            </a:r>
          </a:p>
          <a:p>
            <a:pPr marL="76927" defTabSz="882187" eaLnBrk="1" hangingPunct="1">
              <a:defRPr/>
            </a:pPr>
            <a:endParaRPr kumimoji="0" lang="ja-JP" altLang="en-US"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1</a:t>
            </a: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つ目は、「災害は“まさか”ではなく“いつか”起きるもの」と認識することです。</a:t>
            </a:r>
          </a:p>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災害が起きた後、被災者かたよく聞かれるのが、</a:t>
            </a:r>
          </a:p>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「まさかこんなことになるとは思わなかった・・・」という言葉です。</a:t>
            </a:r>
          </a:p>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「災害は、いつかは起きるもの」という前提で普段から準備しておくことが大切です。</a:t>
            </a:r>
          </a:p>
          <a:p>
            <a:pPr marL="76927" defTabSz="882187" eaLnBrk="1" hangingPunct="1">
              <a:defRPr/>
            </a:pPr>
            <a:endParaRPr kumimoji="0" lang="ja-JP" altLang="en-US"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つ目は、「自分は大丈夫という考えは捨てる」ということです。</a:t>
            </a:r>
          </a:p>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人は、目の前に危険が迫っていても、「たいしたことはない、大丈夫、大丈夫」と自分に都合よく考えてしまう傾向があります。</a:t>
            </a:r>
          </a:p>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その結果、避難が遅れ、災害に遭ってしまうのです。</a:t>
            </a: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27" defTabSz="882187" eaLnBrk="1" hangingPunct="1">
              <a:defRPr/>
            </a:pPr>
            <a:endPar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災害に遭わないため、皆さんにはこの</a:t>
            </a:r>
            <a:r>
              <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300" dirty="0" err="1">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つの</a:t>
            </a: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心構えを是非持ってほしいと思います。</a:t>
            </a: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27" defTabSz="882187" eaLnBrk="1" hangingPunct="1">
              <a:defRPr/>
            </a:pPr>
            <a:endPar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27" defTabSz="882187" eaLnBrk="1" hangingPunct="1">
              <a:defRPr/>
            </a:pP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できればここで</a:t>
            </a: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300" b="1" dirty="0" err="1">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つの</a:t>
            </a:r>
            <a:r>
              <a:rPr kumimoji="0" lang="ja-JP" altLang="en-US"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心構えを全員で読み上げる</a:t>
            </a:r>
            <a:endPar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3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今日学んだこと、感じたことを、お家の方や友達など身近な人にぜひ積極的に教えてあげてください。</a:t>
            </a:r>
          </a:p>
          <a:p>
            <a:pPr marL="82436" eaLnBrk="1" hangingPunct="1">
              <a:defRPr/>
            </a:pPr>
            <a:r>
              <a:rPr kumimoji="0" lang="ja-JP" altLang="en-US" sz="13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そしてこの学習を自分の住んでいるところで活かして、より対応する力をつけるためにも、家庭や地域等でこのような取り組みを続けてほしいと思います。</a:t>
            </a:r>
          </a:p>
          <a:p>
            <a:pPr marL="82436" eaLnBrk="1" hangingPunct="1">
              <a:defRPr/>
            </a:pPr>
            <a:endParaRPr kumimoji="0" lang="ja-JP" altLang="en-US" sz="13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3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これで終わります。</a:t>
            </a:r>
            <a:endParaRPr kumimoji="0" lang="en-US" altLang="ja-JP" sz="13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defTabSz="913237" eaLnBrk="1" hangingPunct="1">
              <a:defRPr/>
            </a:pP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ja-JP" altLang="en-US" sz="13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Grp="1" noRot="1" noChangeAspect="1" noChangeArrowheads="1" noTextEdit="1"/>
          </p:cNvSpPr>
          <p:nvPr>
            <p:ph type="sldImg"/>
          </p:nvPr>
        </p:nvSpPr>
        <p:spPr>
          <a:solidFill>
            <a:srgbClr val="FFFFFF"/>
          </a:solidFill>
          <a:ln/>
        </p:spPr>
      </p:sp>
      <p:sp>
        <p:nvSpPr>
          <p:cNvPr id="86019" name="Rectangle 2"/>
          <p:cNvSpPr>
            <a:spLocks noGrp="1" noChangeArrowheads="1"/>
          </p:cNvSpPr>
          <p:nvPr>
            <p:ph type="body" idx="1"/>
          </p:nvPr>
        </p:nvSpPr>
        <p:spPr/>
        <p:txBody>
          <a:bodyPr/>
          <a:lstStyle/>
          <a:p>
            <a:pPr marL="82436" defTabSz="913237"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皆さん、大変お疲れ様でした。</a:t>
            </a:r>
            <a:endPar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defTabSz="913237"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終了</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Grp="1" noRot="1" noChangeAspect="1" noChangeArrowheads="1" noTextEdit="1"/>
          </p:cNvSpPr>
          <p:nvPr>
            <p:ph type="sldImg"/>
          </p:nvPr>
        </p:nvSpPr>
        <p:spPr>
          <a:solidFill>
            <a:srgbClr val="FFFFFF"/>
          </a:solidFill>
          <a:ln/>
        </p:spPr>
      </p:sp>
      <p:sp>
        <p:nvSpPr>
          <p:cNvPr id="53251" name="Rectangle 2"/>
          <p:cNvSpPr>
            <a:spLocks noGrp="1" noChangeArrowheads="1"/>
          </p:cNvSpPr>
          <p:nvPr>
            <p:ph type="body" idx="1"/>
          </p:nvPr>
        </p:nvSpPr>
        <p:spPr/>
        <p:txBody>
          <a:bodyPr/>
          <a:lstStyle/>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：はじめにこちらの映像を見てもらいましょう。</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defTabSz="913237"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かなり強い雨ですよね？</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6985" defTabSz="882187"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これは、「非常に激しい雨」と言われる雨です。</a:t>
            </a:r>
          </a:p>
          <a:p>
            <a:pPr marL="36985" defTabSz="882187"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天気予報などで耳にする「降水量」としては１時間に</a:t>
            </a:r>
            <a:r>
              <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50mm</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から</a:t>
            </a:r>
            <a:r>
              <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80mm</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となる強さで降っています。</a:t>
            </a:r>
            <a:endPar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このような雨が長時間降り続いたり、１時間に８０ミリを超えるような猛烈な雨が降った場合には災害が発生します。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川で雨が降った場合どうなるでしょう。</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defTabSz="913237"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solidFill>
            <a:srgbClr val="FFFFFF"/>
          </a:solidFill>
          <a:ln/>
        </p:spPr>
      </p:sp>
      <p:sp>
        <p:nvSpPr>
          <p:cNvPr id="54275" name="Rectangle 2"/>
          <p:cNvSpPr>
            <a:spLocks noGrp="1" noChangeArrowheads="1"/>
          </p:cNvSpPr>
          <p:nvPr>
            <p:ph type="body" idx="1"/>
          </p:nvPr>
        </p:nvSpPr>
        <p:spPr>
          <a:xfrm>
            <a:off x="711201" y="4860931"/>
            <a:ext cx="5676900" cy="5008903"/>
          </a:xfrm>
        </p:spPr>
        <p:txBody>
          <a:bodyPr/>
          <a:lstStyle/>
          <a:p>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：例えば、これは雨が降っていない時の様子ですが、</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上流で</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激しい雨が</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降っています</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a:t>
            </a:r>
          </a:p>
          <a:p>
            <a:pPr defTabSz="913151">
              <a:defRPr/>
            </a:pP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5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r>
              <a:rPr lang="ja-JP" altLang="ja-JP" sz="1500" dirty="0">
                <a:solidFill>
                  <a:srgbClr val="0066F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dirty="0">
                <a:solidFill>
                  <a:srgbClr val="0066FF"/>
                </a:solidFill>
                <a:latin typeface="メイリオ" panose="020B0604030504040204" pitchFamily="50" charset="-128"/>
                <a:ea typeface="メイリオ" panose="020B0604030504040204" pitchFamily="50" charset="-128"/>
                <a:cs typeface="メイリオ" panose="020B0604030504040204" pitchFamily="50" charset="-128"/>
              </a:rPr>
              <a:t>動画再生</a:t>
            </a:r>
            <a:r>
              <a:rPr lang="ja-JP" altLang="ja-JP" sz="1500" dirty="0">
                <a:solidFill>
                  <a:srgbClr val="0066FF"/>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１０分後には、降った雨が川に集まり増水して、荒れ狂った流れに変わってしまいます。</a:t>
            </a:r>
          </a:p>
          <a:p>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今いる場所で強い雨が降っていなくても、上流で</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降った</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大雨により水位が上昇することもあります。</a:t>
            </a:r>
          </a:p>
          <a:p>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defTabSz="913785">
              <a:defRPr/>
            </a:pP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en-US" altLang="ja-JP" sz="15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defTabSz="913785">
              <a:defRPr/>
            </a:pPr>
            <a:r>
              <a:rPr kumimoji="0" lang="ja-JP" altLang="en-US" sz="15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（動画停止、増水後の画像表示）</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これは</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20</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7</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28</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日兵庫県神戸市（都賀川</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とががわ</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で約１０</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分で</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１．３ｍと急激に水位が上昇して、水遊びなどで河川敷にいた１６名が流され、小学生２名、保育園児１名を含む５名が犠牲となりました。</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※増水した河川は非常に危険なので、大雨の兆候などがある場合は、川に近づかないことを強調</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defTabSz="913151">
              <a:defRPr/>
            </a:pP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5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endParaRPr lang="ja-JP"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Rot="1" noChangeAspect="1" noChangeArrowheads="1" noTextEdit="1"/>
          </p:cNvSpPr>
          <p:nvPr>
            <p:ph type="sldImg"/>
          </p:nvPr>
        </p:nvSpPr>
        <p:spPr>
          <a:solidFill>
            <a:srgbClr val="FFFFFF"/>
          </a:solidFill>
          <a:ln/>
        </p:spPr>
      </p:sp>
      <p:sp>
        <p:nvSpPr>
          <p:cNvPr id="55299" name="Rectangle 2"/>
          <p:cNvSpPr>
            <a:spLocks noGrp="1" noChangeArrowheads="1"/>
          </p:cNvSpPr>
          <p:nvPr>
            <p:ph type="body" idx="1"/>
          </p:nvPr>
        </p:nvSpPr>
        <p:spPr/>
        <p:txBody>
          <a:bodyPr/>
          <a:lstStyle/>
          <a:p>
            <a:pPr marL="39635" defTabSz="913237"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次にこの動画を見てください。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39635" defTabSz="913237"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39635" defTabSz="913237"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（平成</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25</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28</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日の記録的な大雨で</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萩市の</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須佐川がはん濫している様子です。）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defTabSz="913237"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玄関の半分以上が水に浸かっています。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39635" defTabSz="913237"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奥のほうが川で手前の住宅地に水が流れ込んでいます。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39635" defTabSz="913237" eaLnBrk="1" hangingPunct="1">
              <a:defRPr/>
            </a:pPr>
            <a:endParaRPr kumimoji="0" lang="en-US" altLang="ja-JP"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これを「河川のはん濫」といいます。</a:t>
            </a: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このように家の１階が水に浸かったり、外にいる人は流されてしまうこともあります。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Grp="1" noRot="1" noChangeAspect="1" noChangeArrowheads="1" noTextEdit="1"/>
          </p:cNvSpPr>
          <p:nvPr>
            <p:ph type="sldImg"/>
          </p:nvPr>
        </p:nvSpPr>
        <p:spPr>
          <a:solidFill>
            <a:srgbClr val="FFFFFF"/>
          </a:solidFill>
          <a:ln/>
        </p:spPr>
      </p:sp>
      <p:sp>
        <p:nvSpPr>
          <p:cNvPr id="55299"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645" eaLnBrk="1" hangingPunct="1"/>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ファシリテーター</a:t>
            </a:r>
          </a:p>
          <a:p>
            <a:pPr defTabSz="881645" eaLnBrk="1" hangingPunct="1"/>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：階段からもの凄い勢いで水が流れこんでいますね。</a:t>
            </a:r>
          </a:p>
          <a:p>
            <a:pPr defTabSz="881645" eaLnBrk="1" hangingPunct="1"/>
            <a:endPar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defTabSz="881645" eaLnBrk="1" hangingPunct="1"/>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　これは、福岡市内の地下街が浸水したときの様子です。水に浸かることを浸水といいます。</a:t>
            </a:r>
          </a:p>
          <a:p>
            <a:pPr defTabSz="881645" eaLnBrk="1" hangingPunct="1"/>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　みなさんも知っている通り、水は高いところから低いところへ流れます。</a:t>
            </a:r>
          </a:p>
          <a:p>
            <a:pPr defTabSz="881645" eaLnBrk="1" hangingPunct="1"/>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　こういった地下街や地下鉄は大雨の際は実はとても危険なのです。</a:t>
            </a:r>
            <a:endPar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（山口県における留意点を追加説明）</a:t>
            </a:r>
          </a:p>
          <a:p>
            <a:pPr eaLnBrk="1" hangingPunct="1"/>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　また、山口県は、地下歩道が結構ありますが、平成</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25</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年</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7</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月</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28</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日の大雨では地下歩道もこのように浸水して利用できなくなりました。</a:t>
            </a:r>
          </a:p>
          <a:p>
            <a:pPr eaLnBrk="1" hangingPunct="1"/>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　大雨時には、地下道や上下に交差した下の道路（アンダーパス）は危険です。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defTabSz="95326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次に山で大雨が降り続くとどうなるでしょう。</a:t>
            </a:r>
          </a:p>
          <a:p>
            <a:pPr defTabSz="913361"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solidFill>
            <a:srgbClr val="FFFFFF"/>
          </a:solidFill>
          <a:ln/>
        </p:spPr>
      </p:sp>
      <p:sp>
        <p:nvSpPr>
          <p:cNvPr id="57347" name="Rectangle 2"/>
          <p:cNvSpPr>
            <a:spLocks noGrp="1" noChangeArrowheads="1"/>
          </p:cNvSpPr>
          <p:nvPr>
            <p:ph type="body" idx="1"/>
          </p:nvPr>
        </p:nvSpPr>
        <p:spPr/>
        <p:txBody>
          <a:bodyPr/>
          <a:lstStyle/>
          <a:p>
            <a:pPr marL="3965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こちらは土砂災害の中の「がけ崩れ」と呼ばれるものです。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5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5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「がけ崩れ」は大雨で土砂が緩み、がけや斜面が突然崩れ落ちる現象です。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5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56" defTabSz="914225"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（アニメーションで住家等への影響を説明）</a:t>
            </a:r>
            <a:endParaRPr kumimoji="0" lang="ja-JP" altLang="en-US"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3965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崩れ落ちるまでの時間がとても短いので、逃げ遅れも起こりやすく、命を失うことも多いです。「山」や「がけ」の近くにある家は要注意ですね。</a:t>
            </a:r>
          </a:p>
          <a:p>
            <a:pPr marL="3965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5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（時間があれば）</a:t>
            </a:r>
          </a:p>
          <a:p>
            <a:pPr marL="3965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山口県における事例であることを説明。</a:t>
            </a:r>
          </a:p>
          <a:p>
            <a:pPr marL="3965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平成</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25</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28</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日記録的な大雨（阿武町）</a:t>
            </a:r>
          </a:p>
          <a:p>
            <a:pPr marL="39656" defTabSz="913801"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Grp="1" noRot="1" noChangeAspect="1" noChangeArrowheads="1" noTextEdit="1"/>
          </p:cNvSpPr>
          <p:nvPr>
            <p:ph type="sldImg"/>
          </p:nvPr>
        </p:nvSpPr>
        <p:spPr>
          <a:solidFill>
            <a:srgbClr val="FFFFFF"/>
          </a:solidFill>
          <a:ln/>
        </p:spPr>
      </p:sp>
      <p:sp>
        <p:nvSpPr>
          <p:cNvPr id="59395" name="Rectangle 2"/>
          <p:cNvSpPr>
            <a:spLocks noGrp="1" noChangeArrowheads="1"/>
          </p:cNvSpPr>
          <p:nvPr>
            <p:ph type="body" idx="1"/>
          </p:nvPr>
        </p:nvSpPr>
        <p:spPr/>
        <p:txBody>
          <a:bodyPr/>
          <a:lstStyle/>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：これは、「土石流」の写真です。</a:t>
            </a: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平成</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21</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月中国九州北部豪雨（防府市）の様子です。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防府市の老人ホームで７名の方が犠牲となりました。</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土石流とは、谷や川底にある石や土砂が、大雨の影響で一気に下流へ押し流される現象です。</a:t>
            </a: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時速</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20〜40km</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ものスピードで一気に流れ込んでくるので、人や家を一瞬で壊滅させてしまいます。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土石流の様子を撮影した映像があるので見てみましょう。</a:t>
            </a: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（ここで、次のスライドに移動）</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defTabSz="913237"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39635"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3151">
              <a:defRPr/>
            </a:pP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5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dirty="0">
                <a:solidFill>
                  <a:srgbClr val="0066FF"/>
                </a:solidFill>
                <a:latin typeface="メイリオ" panose="020B0604030504040204" pitchFamily="50" charset="-128"/>
                <a:ea typeface="メイリオ" panose="020B0604030504040204" pitchFamily="50" charset="-128"/>
                <a:cs typeface="メイリオ" panose="020B0604030504040204" pitchFamily="50" charset="-128"/>
              </a:rPr>
              <a:t>（土石流動画を表示）</a:t>
            </a: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これは、平成</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月に長野県南木曽町（なぎそまち）で発生した土石流の様子を撮影した映像です。</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流木や大きな岩とともに速いスピードであっという間にすべてを巻き込んでいる様子がわかると思います。</a:t>
            </a: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（国土交通省中部地方整備局提供）</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defTabSz="913151">
              <a:defRPr/>
            </a:pP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5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endParaRPr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387980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pPr>
              <a:defRPr/>
            </a:pPr>
            <a:fld id="{4DBC6E1F-DA09-48F2-9A21-7FB8545B4993}" type="slidenum">
              <a:rPr lang="en-US" altLang="ja-JP"/>
              <a:pPr>
                <a:defRPr/>
              </a:pPr>
              <a:t>‹#›</a:t>
            </a:fld>
            <a:endParaRPr lang="en-US" altLang="ja-JP"/>
          </a:p>
        </p:txBody>
      </p:sp>
    </p:spTree>
    <p:extLst>
      <p:ext uri="{BB962C8B-B14F-4D97-AF65-F5344CB8AC3E}">
        <p14:creationId xmlns:p14="http://schemas.microsoft.com/office/powerpoint/2010/main" val="31054107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5"/>
            <a:ext cx="84201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Text Box 3"/>
          <p:cNvSpPr txBox="1">
            <a:spLocks noGrp="1" noChangeArrowheads="1"/>
          </p:cNvSpPr>
          <p:nvPr>
            <p:ph type="sldNum" sz="quarter" idx="10"/>
          </p:nvPr>
        </p:nvSpPr>
        <p:spPr/>
        <p:txBody>
          <a:bodyPr/>
          <a:lstStyle>
            <a:lvl1pPr>
              <a:defRPr/>
            </a:lvl1pPr>
          </a:lstStyle>
          <a:p>
            <a:pPr>
              <a:defRPr/>
            </a:pPr>
            <a:fld id="{BE5E0021-DE9C-4F47-A542-E8C312EA3FBA}" type="slidenum">
              <a:rPr lang="en-US" altLang="ja-JP"/>
              <a:pPr>
                <a:defRPr/>
              </a:pPr>
              <a:t>‹#›</a:t>
            </a:fld>
            <a:endParaRPr lang="en-US" altLang="ja-JP"/>
          </a:p>
        </p:txBody>
      </p:sp>
    </p:spTree>
    <p:extLst>
      <p:ext uri="{BB962C8B-B14F-4D97-AF65-F5344CB8AC3E}">
        <p14:creationId xmlns:p14="http://schemas.microsoft.com/office/powerpoint/2010/main" val="119081409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962025" y="3532188"/>
            <a:ext cx="7974013"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400" tIns="25400" rIns="26231" bIns="25400" numCol="1" anchor="t" anchorCtr="0" compatLnSpc="1">
            <a:prstTxWarp prst="textNoShape">
              <a:avLst/>
            </a:prstTxWarp>
          </a:bodyPr>
          <a:lstStyle/>
          <a:p>
            <a:pPr lvl="0"/>
            <a:r>
              <a:rPr lang="en-US" altLang="ja-JP" smtClean="0">
                <a:sym typeface="Gill Sans"/>
              </a:rPr>
              <a:t>Click to edit Master text styles</a:t>
            </a:r>
          </a:p>
          <a:p>
            <a:pPr lvl="1"/>
            <a:r>
              <a:rPr lang="en-US" altLang="ja-JP" smtClean="0">
                <a:sym typeface="Gill Sans"/>
              </a:rPr>
              <a:t>Second level</a:t>
            </a:r>
          </a:p>
          <a:p>
            <a:pPr lvl="2"/>
            <a:r>
              <a:rPr lang="en-US" altLang="ja-JP" smtClean="0">
                <a:sym typeface="Gill Sans"/>
              </a:rPr>
              <a:t>Third level</a:t>
            </a:r>
          </a:p>
          <a:p>
            <a:pPr lvl="3"/>
            <a:r>
              <a:rPr lang="en-US" altLang="ja-JP" smtClean="0">
                <a:sym typeface="Gill Sans"/>
              </a:rPr>
              <a:t>Fourth level</a:t>
            </a:r>
          </a:p>
          <a:p>
            <a:pPr lvl="4"/>
            <a:r>
              <a:rPr lang="en-US" altLang="ja-JP" smtClean="0">
                <a:sym typeface="Gill Sans"/>
              </a:rPr>
              <a:t>Fifth </a:t>
            </a:r>
            <a:r>
              <a:rPr lang="ja-JP" altLang="en-US" smtClean="0">
                <a:sym typeface="Gill Sans"/>
              </a:rPr>
              <a:t>　　　　　　　　　　　　　</a:t>
            </a:r>
            <a:endParaRPr lang="en-US" altLang="ja-JP" smtClean="0">
              <a:sym typeface="Gill Sans"/>
            </a:endParaRPr>
          </a:p>
        </p:txBody>
      </p:sp>
      <p:sp>
        <p:nvSpPr>
          <p:cNvPr id="1027" name="Rectangle 2"/>
          <p:cNvSpPr>
            <a:spLocks noGrp="1" noChangeArrowheads="1"/>
          </p:cNvSpPr>
          <p:nvPr>
            <p:ph type="title"/>
          </p:nvPr>
        </p:nvSpPr>
        <p:spPr bwMode="auto">
          <a:xfrm>
            <a:off x="962025" y="0"/>
            <a:ext cx="7974013"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400" tIns="25400" rIns="26231" bIns="25400" numCol="1" anchor="b" anchorCtr="0" compatLnSpc="1">
            <a:prstTxWarp prst="textNoShape">
              <a:avLst/>
            </a:prstTxWarp>
          </a:bodyPr>
          <a:lstStyle/>
          <a:p>
            <a:pPr lvl="0"/>
            <a:r>
              <a:rPr lang="en-US" altLang="ja-JP" smtClean="0">
                <a:sym typeface="Gill Sans"/>
              </a:rPr>
              <a:t>Click to edit Master title style</a:t>
            </a:r>
          </a:p>
        </p:txBody>
      </p:sp>
      <p:sp>
        <p:nvSpPr>
          <p:cNvPr id="2" name="Text Box 3"/>
          <p:cNvSpPr txBox="1">
            <a:spLocks noGrp="1" noChangeArrowheads="1"/>
          </p:cNvSpPr>
          <p:nvPr>
            <p:ph type="sldNum" sz="quarter" idx="4"/>
          </p:nvPr>
        </p:nvSpPr>
        <p:spPr bwMode="auto">
          <a:xfrm>
            <a:off x="9490075" y="6453188"/>
            <a:ext cx="415925" cy="373062"/>
          </a:xfrm>
          <a:prstGeom prst="rect">
            <a:avLst/>
          </a:prstGeom>
          <a:noFill/>
          <a:ln>
            <a:noFill/>
          </a:ln>
          <a:effectLst/>
          <a:extLst/>
        </p:spPr>
        <p:txBody>
          <a:bodyPr vert="horz" wrap="none" lIns="91440" tIns="45720" rIns="91440" bIns="45720" numCol="1" anchor="t" anchorCtr="0" compatLnSpc="1">
            <a:prstTxWarp prst="textNoShape">
              <a:avLst/>
            </a:prstTxWarp>
          </a:bodyPr>
          <a:lstStyle>
            <a:lvl1pPr algn="ctr">
              <a:defRPr kumimoji="0" sz="1600" b="1">
                <a:solidFill>
                  <a:schemeClr val="tx1"/>
                </a:solidFill>
                <a:latin typeface="Gill Sans" pitchFamily="-84" charset="0"/>
                <a:ea typeface="ヒラギノ角ゴ ProN W3" pitchFamily="-84" charset="-128"/>
                <a:cs typeface="+mn-cs"/>
                <a:sym typeface="Gill Sans" pitchFamily="-84" charset="0"/>
              </a:defRPr>
            </a:lvl1pPr>
          </a:lstStyle>
          <a:p>
            <a:pPr>
              <a:defRPr/>
            </a:pPr>
            <a:fld id="{43B720EF-4D9B-4E20-B1EC-9EE3B998009D}" type="slidenum">
              <a:rPr lang="en-US" altLang="ja-JP"/>
              <a:pPr>
                <a:defRPr/>
              </a:pPr>
              <a:t>‹#›</a:t>
            </a:fld>
            <a:r>
              <a:rPr lang="ja-JP" altLang="en-US" sz="1200">
                <a:ea typeface="ＭＳ Ｐゴシック" pitchFamily="50" charset="-128"/>
              </a:rPr>
              <a:t>　</a:t>
            </a:r>
            <a:endParaRPr lang="en-US" altLang="ja-JP" sz="1200"/>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Lst>
  <p:transition/>
  <p:hf sldNum="0" hdr="0" ftr="0" dt="0"/>
  <p:txStyles>
    <p:titleStyle>
      <a:lvl1pPr algn="ctr" rtl="0" eaLnBrk="0" fontAlgn="base" hangingPunct="0">
        <a:spcBef>
          <a:spcPct val="0"/>
        </a:spcBef>
        <a:spcAft>
          <a:spcPct val="0"/>
        </a:spcAft>
        <a:defRPr kumimoji="1" sz="5800">
          <a:solidFill>
            <a:schemeClr val="tx1"/>
          </a:solidFill>
          <a:latin typeface="+mj-lt"/>
          <a:ea typeface="+mj-ea"/>
          <a:cs typeface="+mj-cs"/>
          <a:sym typeface="Gill Sans"/>
        </a:defRPr>
      </a:lvl1pPr>
      <a:lvl2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2pPr>
      <a:lvl3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3pPr>
      <a:lvl4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4pPr>
      <a:lvl5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5pPr>
      <a:lvl6pPr marL="4572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kumimoji="1" sz="2500">
          <a:solidFill>
            <a:schemeClr val="tx1"/>
          </a:solidFill>
          <a:latin typeface="+mn-lt"/>
          <a:ea typeface="+mn-ea"/>
          <a:cs typeface="+mn-cs"/>
          <a:sym typeface="Gill Sans"/>
        </a:defRPr>
      </a:lvl1pPr>
      <a:lvl2pPr marL="431800" indent="25400" algn="ctr" rtl="0" eaLnBrk="0" fontAlgn="base" hangingPunct="0">
        <a:spcBef>
          <a:spcPct val="0"/>
        </a:spcBef>
        <a:spcAft>
          <a:spcPct val="0"/>
        </a:spcAft>
        <a:defRPr kumimoji="1" sz="2500">
          <a:solidFill>
            <a:schemeClr val="tx1"/>
          </a:solidFill>
          <a:latin typeface="+mn-lt"/>
          <a:ea typeface="+mn-ea"/>
          <a:cs typeface="+mn-cs"/>
          <a:sym typeface="Gill Sans"/>
        </a:defRPr>
      </a:lvl2pPr>
      <a:lvl3pPr marL="889000" indent="25400" algn="ctr" rtl="0" eaLnBrk="0" fontAlgn="base" hangingPunct="0">
        <a:spcBef>
          <a:spcPct val="0"/>
        </a:spcBef>
        <a:spcAft>
          <a:spcPct val="0"/>
        </a:spcAft>
        <a:defRPr kumimoji="1" sz="2500">
          <a:solidFill>
            <a:schemeClr val="tx1"/>
          </a:solidFill>
          <a:latin typeface="+mn-lt"/>
          <a:ea typeface="+mn-ea"/>
          <a:cs typeface="+mn-cs"/>
          <a:sym typeface="Gill Sans"/>
        </a:defRPr>
      </a:lvl3pPr>
      <a:lvl4pPr marL="1346200" indent="25400" algn="ctr" rtl="0" eaLnBrk="0" fontAlgn="base" hangingPunct="0">
        <a:spcBef>
          <a:spcPct val="0"/>
        </a:spcBef>
        <a:spcAft>
          <a:spcPct val="0"/>
        </a:spcAft>
        <a:defRPr kumimoji="1" sz="2500">
          <a:solidFill>
            <a:schemeClr val="tx1"/>
          </a:solidFill>
          <a:latin typeface="+mn-lt"/>
          <a:ea typeface="+mn-ea"/>
          <a:cs typeface="+mn-cs"/>
          <a:sym typeface="Gill Sans"/>
        </a:defRPr>
      </a:lvl4pPr>
      <a:lvl5pPr marL="1803400" indent="25400" algn="ctr" rtl="0" eaLnBrk="0" fontAlgn="base" hangingPunct="0">
        <a:spcBef>
          <a:spcPct val="0"/>
        </a:spcBef>
        <a:spcAft>
          <a:spcPct val="0"/>
        </a:spcAft>
        <a:defRPr kumimoji="1" sz="2500">
          <a:solidFill>
            <a:schemeClr val="tx1"/>
          </a:solidFill>
          <a:latin typeface="+mn-lt"/>
          <a:ea typeface="+mn-ea"/>
          <a:cs typeface="+mn-cs"/>
          <a:sym typeface="Gill Sans"/>
        </a:defRPr>
      </a:lvl5pPr>
      <a:lvl6pPr marL="2260600" algn="ctr" rtl="0" fontAlgn="base">
        <a:spcBef>
          <a:spcPct val="0"/>
        </a:spcBef>
        <a:spcAft>
          <a:spcPct val="0"/>
        </a:spcAft>
        <a:defRPr sz="2500">
          <a:solidFill>
            <a:schemeClr val="tx1"/>
          </a:solidFill>
          <a:latin typeface="+mn-lt"/>
          <a:ea typeface="+mn-ea"/>
          <a:cs typeface="+mn-cs"/>
          <a:sym typeface="Gill Sans" charset="0"/>
        </a:defRPr>
      </a:lvl6pPr>
      <a:lvl7pPr marL="2717800" algn="ctr" rtl="0" fontAlgn="base">
        <a:spcBef>
          <a:spcPct val="0"/>
        </a:spcBef>
        <a:spcAft>
          <a:spcPct val="0"/>
        </a:spcAft>
        <a:defRPr sz="2500">
          <a:solidFill>
            <a:schemeClr val="tx1"/>
          </a:solidFill>
          <a:latin typeface="+mn-lt"/>
          <a:ea typeface="+mn-ea"/>
          <a:cs typeface="+mn-cs"/>
          <a:sym typeface="Gill Sans" charset="0"/>
        </a:defRPr>
      </a:lvl7pPr>
      <a:lvl8pPr marL="3175000" algn="ctr" rtl="0" fontAlgn="base">
        <a:spcBef>
          <a:spcPct val="0"/>
        </a:spcBef>
        <a:spcAft>
          <a:spcPct val="0"/>
        </a:spcAft>
        <a:defRPr sz="2500">
          <a:solidFill>
            <a:schemeClr val="tx1"/>
          </a:solidFill>
          <a:latin typeface="+mn-lt"/>
          <a:ea typeface="+mn-ea"/>
          <a:cs typeface="+mn-cs"/>
          <a:sym typeface="Gill Sans" charset="0"/>
        </a:defRPr>
      </a:lvl8pPr>
      <a:lvl9pPr marL="3632200"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1.xml"/><Relationship Id="rId7"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video" Target="../media/media3.wmv"/><Relationship Id="rId2" Type="http://schemas.microsoft.com/office/2007/relationships/media" Target="../media/media3.wmv"/><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fld id="{9701FF1C-E679-48B0-B46F-E3E6E79E8191}" type="slidenum">
              <a:rPr kumimoji="0" lang="en-US" altLang="ja-JP" sz="1600" smtClean="0"/>
              <a:pPr eaLnBrk="1" hangingPunct="1"/>
              <a:t>1</a:t>
            </a:fld>
            <a:endParaRPr kumimoji="0" lang="en-US" altLang="ja-JP" sz="160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a:extLst/>
        </p:spPr>
      </p:pic>
    </p:spTree>
    <p:extLst>
      <p:ext uri="{BB962C8B-B14F-4D97-AF65-F5344CB8AC3E}">
        <p14:creationId xmlns:p14="http://schemas.microsoft.com/office/powerpoint/2010/main" val="391861270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29</a:t>
            </a:r>
          </a:p>
        </p:txBody>
      </p:sp>
      <p:pic>
        <p:nvPicPr>
          <p:cNvPr id="12291"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41275"/>
            <a:ext cx="9848850"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292" name="Rectangle 3"/>
          <p:cNvSpPr>
            <a:spLocks/>
          </p:cNvSpPr>
          <p:nvPr/>
        </p:nvSpPr>
        <p:spPr bwMode="auto">
          <a:xfrm>
            <a:off x="2144688" y="2679700"/>
            <a:ext cx="740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4100" dirty="0">
                <a:latin typeface="ヒラギノ角ゴ ProN W6"/>
                <a:ea typeface="ヒラギノ角ゴ ProN W6"/>
                <a:cs typeface="ヒラギノ角ゴ ProN W6"/>
                <a:sym typeface="ヒラギノ角ゴ ProN W6"/>
              </a:rPr>
              <a:t>地域の災害</a:t>
            </a:r>
            <a:r>
              <a:rPr kumimoji="0" lang="ja-JP" altLang="en-US" sz="4100" dirty="0" smtClean="0">
                <a:latin typeface="ヒラギノ角ゴ ProN W6"/>
                <a:ea typeface="ヒラギノ角ゴ ProN W6"/>
                <a:cs typeface="ヒラギノ角ゴ ProN W6"/>
                <a:sym typeface="ヒラギノ角ゴ ProN W6"/>
              </a:rPr>
              <a:t>リスク（危険度）を</a:t>
            </a:r>
            <a:r>
              <a:rPr kumimoji="0" lang="ja-JP" altLang="en-US" sz="4100" dirty="0">
                <a:latin typeface="ヒラギノ角ゴ ProN W6"/>
                <a:ea typeface="ヒラギノ角ゴ ProN W6"/>
                <a:cs typeface="ヒラギノ角ゴ ProN W6"/>
                <a:sym typeface="ヒラギノ角ゴ ProN W6"/>
              </a:rPr>
              <a:t>知る</a:t>
            </a:r>
          </a:p>
        </p:txBody>
      </p:sp>
      <p:sp>
        <p:nvSpPr>
          <p:cNvPr id="12293" name="Rectangle 4"/>
          <p:cNvSpPr>
            <a:spLocks/>
          </p:cNvSpPr>
          <p:nvPr/>
        </p:nvSpPr>
        <p:spPr bwMode="auto">
          <a:xfrm>
            <a:off x="2224088" y="4221163"/>
            <a:ext cx="69215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さ</a:t>
            </a:r>
            <a:r>
              <a:rPr kumimoji="0" lang="ja-JP" altLang="en-US" sz="2000" dirty="0" smtClean="0">
                <a:latin typeface="ヒラギノ角ゴ ProN W6"/>
                <a:ea typeface="ヒラギノ角ゴ ProN W6"/>
                <a:cs typeface="ヒラギノ角ゴ ProN W6"/>
                <a:sym typeface="ヒラギノ角ゴ ProN W6"/>
              </a:rPr>
              <a:t>いがい　　　　　　 み　　　 まも</a:t>
            </a:r>
            <a:endParaRPr kumimoji="0" lang="en-US" altLang="ja-JP" sz="2000" dirty="0" smtClean="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smtClean="0">
                <a:latin typeface="ヒラギノ角ゴ ProN W6"/>
                <a:ea typeface="ヒラギノ角ゴ ProN W6"/>
                <a:cs typeface="ヒラギノ角ゴ ProN W6"/>
                <a:sym typeface="ヒラギノ角ゴ ProN W6"/>
              </a:rPr>
              <a:t>災害</a:t>
            </a:r>
            <a:r>
              <a:rPr kumimoji="0" lang="ja-JP" altLang="en-US" sz="4100" dirty="0">
                <a:latin typeface="ヒラギノ角ゴ ProN W6"/>
                <a:ea typeface="ヒラギノ角ゴ ProN W6"/>
                <a:cs typeface="ヒラギノ角ゴ ProN W6"/>
                <a:sym typeface="ヒラギノ角ゴ ProN W6"/>
              </a:rPr>
              <a:t>から身を守るため</a:t>
            </a:r>
            <a:r>
              <a:rPr kumimoji="0" lang="ja-JP" altLang="en-US" sz="4100" dirty="0" smtClean="0">
                <a:latin typeface="ヒラギノ角ゴ ProN W6"/>
                <a:ea typeface="ヒラギノ角ゴ ProN W6"/>
                <a:cs typeface="ヒラギノ角ゴ ProN W6"/>
                <a:sym typeface="ヒラギノ角ゴ ProN W6"/>
              </a:rPr>
              <a:t>の</a:t>
            </a:r>
            <a:endParaRPr kumimoji="0" lang="en-US" altLang="ja-JP" sz="4100" dirty="0" smtClean="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2000" dirty="0" smtClean="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ちし</a:t>
            </a:r>
            <a:r>
              <a:rPr kumimoji="0" lang="ja-JP" altLang="en-US" sz="2000" dirty="0" smtClean="0">
                <a:latin typeface="ヒラギノ角ゴ ProN W6"/>
                <a:ea typeface="ヒラギノ角ゴ ProN W6"/>
                <a:cs typeface="ヒラギノ角ゴ ProN W6"/>
                <a:sym typeface="ヒラギノ角ゴ ProN W6"/>
              </a:rPr>
              <a:t>き　　　　 も</a:t>
            </a:r>
            <a:endParaRPr kumimoji="0" lang="en-US" altLang="ja-JP" sz="4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a:latin typeface="ヒラギノ角ゴ ProN W6"/>
                <a:ea typeface="ヒラギノ角ゴ ProN W6"/>
                <a:cs typeface="ヒラギノ角ゴ ProN W6"/>
                <a:sym typeface="ヒラギノ角ゴ ProN W6"/>
              </a:rPr>
              <a:t>知識を持つ</a:t>
            </a:r>
          </a:p>
        </p:txBody>
      </p:sp>
      <p:sp>
        <p:nvSpPr>
          <p:cNvPr id="12294" name="Oval 5"/>
          <p:cNvSpPr>
            <a:spLocks/>
          </p:cNvSpPr>
          <p:nvPr/>
        </p:nvSpPr>
        <p:spPr bwMode="auto">
          <a:xfrm>
            <a:off x="935038" y="2444750"/>
            <a:ext cx="944562"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12295" name="Rectangle 6"/>
          <p:cNvSpPr>
            <a:spLocks/>
          </p:cNvSpPr>
          <p:nvPr/>
        </p:nvSpPr>
        <p:spPr bwMode="auto">
          <a:xfrm>
            <a:off x="1184275" y="2587625"/>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a:solidFill>
                  <a:srgbClr val="FFFFFF"/>
                </a:solidFill>
                <a:latin typeface="ヒラギノ角ゴ ProN W6"/>
                <a:ea typeface="ヒラギノ角ゴ ProN W6"/>
                <a:cs typeface="ヒラギノ角ゴ ProN W6"/>
                <a:sym typeface="ヒラギノ角ゴ ProN W6"/>
              </a:rPr>
              <a:t>１</a:t>
            </a:r>
          </a:p>
        </p:txBody>
      </p:sp>
      <p:sp>
        <p:nvSpPr>
          <p:cNvPr id="12296" name="Oval 7"/>
          <p:cNvSpPr>
            <a:spLocks/>
          </p:cNvSpPr>
          <p:nvPr/>
        </p:nvSpPr>
        <p:spPr bwMode="auto">
          <a:xfrm>
            <a:off x="920750" y="4041775"/>
            <a:ext cx="944563"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12297" name="Rectangle 8"/>
          <p:cNvSpPr>
            <a:spLocks/>
          </p:cNvSpPr>
          <p:nvPr/>
        </p:nvSpPr>
        <p:spPr bwMode="auto">
          <a:xfrm>
            <a:off x="1182688" y="4160838"/>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a:solidFill>
                  <a:srgbClr val="FFFFFF"/>
                </a:solidFill>
                <a:latin typeface="ヒラギノ角ゴ ProN W6"/>
                <a:ea typeface="ヒラギノ角ゴ ProN W6"/>
                <a:cs typeface="ヒラギノ角ゴ ProN W6"/>
                <a:sym typeface="ヒラギノ角ゴ ProN W6"/>
              </a:rPr>
              <a:t>２</a:t>
            </a:r>
          </a:p>
        </p:txBody>
      </p:sp>
      <p:sp>
        <p:nvSpPr>
          <p:cNvPr id="10" name="Rectangle 3"/>
          <p:cNvSpPr>
            <a:spLocks/>
          </p:cNvSpPr>
          <p:nvPr/>
        </p:nvSpPr>
        <p:spPr bwMode="auto">
          <a:xfrm>
            <a:off x="2360712" y="2371037"/>
            <a:ext cx="6796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000" dirty="0">
                <a:latin typeface="ヒラギノ角ゴ ProN W6"/>
                <a:ea typeface="ＭＳ Ｐゴシック" pitchFamily="50" charset="-128"/>
                <a:sym typeface="ヒラギノ角ゴ ProN W6"/>
              </a:rPr>
              <a:t>ち</a:t>
            </a:r>
            <a:r>
              <a:rPr kumimoji="0" lang="ja-JP" altLang="en-US" sz="2000" dirty="0" smtClean="0">
                <a:latin typeface="ヒラギノ角ゴ ProN W6"/>
                <a:ea typeface="ＭＳ Ｐゴシック" pitchFamily="50" charset="-128"/>
                <a:sym typeface="ヒラギノ角ゴ ProN W6"/>
              </a:rPr>
              <a:t>いき</a:t>
            </a:r>
            <a:endParaRPr kumimoji="0" lang="ja-JP" altLang="en-US" sz="2000" dirty="0">
              <a:latin typeface="ヒラギノ角ゴ ProN W6"/>
              <a:ea typeface="ＭＳ Ｐゴシック" pitchFamily="50" charset="-128"/>
              <a:sym typeface="ヒラギノ角ゴ ProN W6"/>
            </a:endParaRPr>
          </a:p>
        </p:txBody>
      </p:sp>
      <p:sp>
        <p:nvSpPr>
          <p:cNvPr id="12" name="Rectangle 3"/>
          <p:cNvSpPr>
            <a:spLocks/>
          </p:cNvSpPr>
          <p:nvPr/>
        </p:nvSpPr>
        <p:spPr bwMode="auto">
          <a:xfrm>
            <a:off x="3728864" y="2371923"/>
            <a:ext cx="9377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000" dirty="0" smtClean="0">
                <a:latin typeface="ヒラギノ角ゴ ProN W6"/>
                <a:ea typeface="ＭＳ Ｐゴシック" pitchFamily="50" charset="-128"/>
                <a:sym typeface="ヒラギノ角ゴ ProN W6"/>
              </a:rPr>
              <a:t>さいがい</a:t>
            </a:r>
            <a:endParaRPr kumimoji="0" lang="ja-JP" altLang="en-US" sz="2000" dirty="0">
              <a:latin typeface="ヒラギノ角ゴ ProN W6"/>
              <a:ea typeface="ＭＳ Ｐゴシック" pitchFamily="50" charset="-128"/>
              <a:sym typeface="ヒラギノ角ゴ ProN W6"/>
            </a:endParaRPr>
          </a:p>
        </p:txBody>
      </p:sp>
      <p:sp>
        <p:nvSpPr>
          <p:cNvPr id="13" name="Rectangle 3"/>
          <p:cNvSpPr>
            <a:spLocks/>
          </p:cNvSpPr>
          <p:nvPr/>
        </p:nvSpPr>
        <p:spPr bwMode="auto">
          <a:xfrm>
            <a:off x="6537177" y="2371923"/>
            <a:ext cx="9313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000" dirty="0" smtClean="0">
                <a:latin typeface="ヒラギノ角ゴ ProN W6"/>
                <a:ea typeface="ＭＳ Ｐゴシック" pitchFamily="50" charset="-128"/>
                <a:sym typeface="ヒラギノ角ゴ ProN W6"/>
              </a:rPr>
              <a:t>きけんど</a:t>
            </a:r>
            <a:endParaRPr kumimoji="0" lang="ja-JP" altLang="en-US" sz="2000" dirty="0">
              <a:latin typeface="ヒラギノ角ゴ ProN W6"/>
              <a:ea typeface="ＭＳ Ｐゴシック" pitchFamily="50" charset="-128"/>
              <a:sym typeface="ヒラギノ角ゴ ProN W6"/>
            </a:endParaRPr>
          </a:p>
        </p:txBody>
      </p:sp>
    </p:spTree>
    <p:custDataLst>
      <p:tags r:id="rId1"/>
    </p:custDataLst>
    <p:extLst>
      <p:ext uri="{BB962C8B-B14F-4D97-AF65-F5344CB8AC3E}">
        <p14:creationId xmlns:p14="http://schemas.microsoft.com/office/powerpoint/2010/main" val="190488330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p:cNvSpPr>
          <p:nvPr/>
        </p:nvSpPr>
        <p:spPr bwMode="auto">
          <a:xfrm>
            <a:off x="5273923"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30</a:t>
            </a:r>
          </a:p>
        </p:txBody>
      </p:sp>
      <p:pic>
        <p:nvPicPr>
          <p:cNvPr id="1331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41275"/>
            <a:ext cx="9777412"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17" name="Oval 4"/>
          <p:cNvSpPr>
            <a:spLocks/>
          </p:cNvSpPr>
          <p:nvPr/>
        </p:nvSpPr>
        <p:spPr bwMode="auto">
          <a:xfrm>
            <a:off x="446088" y="333375"/>
            <a:ext cx="649287" cy="647700"/>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13318" name="Rectangle 5"/>
          <p:cNvSpPr>
            <a:spLocks/>
          </p:cNvSpPr>
          <p:nvPr/>
        </p:nvSpPr>
        <p:spPr bwMode="auto">
          <a:xfrm>
            <a:off x="627063" y="403225"/>
            <a:ext cx="2873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3300">
                <a:solidFill>
                  <a:srgbClr val="FFFFFF"/>
                </a:solidFill>
                <a:latin typeface="ヒラギノ角ゴ ProN W6"/>
                <a:ea typeface="ヒラギノ角ゴ ProN W6"/>
                <a:cs typeface="ヒラギノ角ゴ ProN W6"/>
                <a:sym typeface="ヒラギノ角ゴ ProN W6"/>
              </a:rPr>
              <a:t>１</a:t>
            </a:r>
          </a:p>
        </p:txBody>
      </p:sp>
      <p:sp>
        <p:nvSpPr>
          <p:cNvPr id="13319" name="Rectangle 6"/>
          <p:cNvSpPr>
            <a:spLocks/>
          </p:cNvSpPr>
          <p:nvPr/>
        </p:nvSpPr>
        <p:spPr bwMode="auto">
          <a:xfrm>
            <a:off x="469900" y="1052513"/>
            <a:ext cx="4555108" cy="3455987"/>
          </a:xfrm>
          <a:prstGeom prst="rect">
            <a:avLst/>
          </a:prstGeom>
          <a:blipFill dpi="0" rotWithShape="0">
            <a:blip r:embed="rId4"/>
            <a:srcRect/>
            <a:tile tx="0" ty="0" sx="100000" sy="100000" flip="none" algn="tl"/>
          </a:blipFill>
          <a:ln w="635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pic>
        <p:nvPicPr>
          <p:cNvPr id="1332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9907" y="1052513"/>
            <a:ext cx="3999557" cy="296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Rectangle 6"/>
          <p:cNvSpPr>
            <a:spLocks/>
          </p:cNvSpPr>
          <p:nvPr/>
        </p:nvSpPr>
        <p:spPr bwMode="auto">
          <a:xfrm>
            <a:off x="5025008" y="3971379"/>
            <a:ext cx="5190523"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2400" dirty="0">
                <a:latin typeface="ヒラギノ角ゴ ProN W6"/>
                <a:ea typeface="ヒラギノ角ゴ ProN W6"/>
                <a:cs typeface="ヒラギノ角ゴ ProN W6"/>
                <a:sym typeface="ヒラギノ角ゴ ProN W6"/>
              </a:rPr>
              <a:t>・避難場所はどこ？</a:t>
            </a:r>
            <a:endParaRPr kumimoji="0" lang="en-US" altLang="ja-JP" sz="2400" dirty="0">
              <a:latin typeface="ヒラギノ角ゴ ProN W6"/>
              <a:ea typeface="ヒラギノ角ゴ ProN W6"/>
              <a:cs typeface="ヒラギノ角ゴ ProN W6"/>
              <a:sym typeface="ヒラギノ角ゴ ProN W6"/>
            </a:endParaRPr>
          </a:p>
          <a:p>
            <a:pPr algn="l" eaLnBrk="1" hangingPunct="1">
              <a:lnSpc>
                <a:spcPct val="150000"/>
              </a:lnSpc>
            </a:pPr>
            <a:r>
              <a:rPr kumimoji="0" lang="ja-JP" altLang="en-US" sz="2400" dirty="0" smtClean="0">
                <a:latin typeface="ヒラギノ角ゴ ProN W6"/>
                <a:ea typeface="ヒラギノ角ゴ ProN W6"/>
                <a:cs typeface="ヒラギノ角ゴ ProN W6"/>
                <a:sym typeface="ヒラギノ角ゴ ProN W6"/>
              </a:rPr>
              <a:t>・</a:t>
            </a:r>
            <a:r>
              <a:rPr kumimoji="0" lang="ja-JP" altLang="en-US" sz="2400" dirty="0">
                <a:latin typeface="ヒラギノ角ゴ ProN W6"/>
                <a:ea typeface="ヒラギノ角ゴ ProN W6"/>
                <a:cs typeface="ヒラギノ角ゴ ProN W6"/>
                <a:sym typeface="ヒラギノ角ゴ ProN W6"/>
              </a:rPr>
              <a:t>避難ルートは？迂回するとしたら？</a:t>
            </a:r>
            <a:endParaRPr kumimoji="0" lang="en-US" altLang="ja-JP" sz="2400" dirty="0">
              <a:latin typeface="ヒラギノ角ゴ ProN W6"/>
              <a:ea typeface="ヒラギノ角ゴ ProN W6"/>
              <a:cs typeface="ヒラギノ角ゴ ProN W6"/>
              <a:sym typeface="ヒラギノ角ゴ ProN W6"/>
            </a:endParaRPr>
          </a:p>
          <a:p>
            <a:pPr algn="l" eaLnBrk="1" hangingPunct="1">
              <a:lnSpc>
                <a:spcPct val="150000"/>
              </a:lnSpc>
            </a:pPr>
            <a:r>
              <a:rPr kumimoji="0" lang="ja-JP" altLang="en-US" sz="2400" dirty="0">
                <a:latin typeface="ヒラギノ角ゴ ProN W6"/>
                <a:ea typeface="ヒラギノ角ゴ ProN W6"/>
                <a:cs typeface="ヒラギノ角ゴ ProN W6"/>
                <a:sym typeface="ヒラギノ角ゴ ProN W6"/>
              </a:rPr>
              <a:t>・避難ルートに危ないところ</a:t>
            </a:r>
            <a:r>
              <a:rPr kumimoji="0" lang="ja-JP" altLang="en-US" sz="2400" dirty="0" smtClean="0">
                <a:latin typeface="ヒラギノ角ゴ ProN W6"/>
                <a:ea typeface="ヒラギノ角ゴ ProN W6"/>
                <a:cs typeface="ヒラギノ角ゴ ProN W6"/>
                <a:sym typeface="ヒラギノ角ゴ ProN W6"/>
              </a:rPr>
              <a:t>は？</a:t>
            </a:r>
            <a:endParaRPr kumimoji="0" lang="en-US" altLang="ja-JP" sz="2400" dirty="0" smtClean="0">
              <a:latin typeface="ヒラギノ角ゴ ProN W6"/>
              <a:ea typeface="ヒラギノ角ゴ ProN W6"/>
              <a:cs typeface="ヒラギノ角ゴ ProN W6"/>
              <a:sym typeface="ヒラギノ角ゴ ProN W6"/>
            </a:endParaRPr>
          </a:p>
          <a:p>
            <a:pPr algn="l" eaLnBrk="1" hangingPunct="1">
              <a:lnSpc>
                <a:spcPct val="150000"/>
              </a:lnSpc>
            </a:pPr>
            <a:r>
              <a:rPr kumimoji="0" lang="ja-JP" altLang="en-US" sz="2400" dirty="0" smtClean="0">
                <a:latin typeface="ヒラギノ角ゴ ProN W6"/>
                <a:ea typeface="ヒラギノ角ゴ ProN W6"/>
                <a:cs typeface="ヒラギノ角ゴ ProN W6"/>
                <a:sym typeface="ヒラギノ角ゴ ProN W6"/>
              </a:rPr>
              <a:t>・ほかに</a:t>
            </a:r>
            <a:r>
              <a:rPr kumimoji="0" lang="ja-JP" altLang="en-US" sz="2400" dirty="0">
                <a:latin typeface="ヒラギノ角ゴ ProN W6"/>
                <a:ea typeface="ヒラギノ角ゴ ProN W6"/>
                <a:cs typeface="ヒラギノ角ゴ ProN W6"/>
                <a:sym typeface="ヒラギノ角ゴ ProN W6"/>
              </a:rPr>
              <a:t>避難できそうなところは</a:t>
            </a:r>
            <a:r>
              <a:rPr kumimoji="0" lang="ja-JP" altLang="en-US" sz="2400" dirty="0" smtClean="0">
                <a:latin typeface="ヒラギノ角ゴ ProN W6"/>
                <a:ea typeface="ヒラギノ角ゴ ProN W6"/>
                <a:cs typeface="ヒラギノ角ゴ ProN W6"/>
                <a:sym typeface="ヒラギノ角ゴ ProN W6"/>
              </a:rPr>
              <a:t>？</a:t>
            </a:r>
            <a:endParaRPr kumimoji="0" lang="en-US" altLang="ja-JP" sz="2400" dirty="0">
              <a:latin typeface="ヒラギノ角ゴ ProN W6"/>
              <a:ea typeface="ヒラギノ角ゴ ProN W6"/>
              <a:cs typeface="ヒラギノ角ゴ ProN W6"/>
              <a:sym typeface="ヒラギノ角ゴ ProN W6"/>
            </a:endParaRPr>
          </a:p>
          <a:p>
            <a:pPr algn="l" eaLnBrk="1" hangingPunct="1">
              <a:lnSpc>
                <a:spcPct val="150000"/>
              </a:lnSpc>
            </a:pPr>
            <a:r>
              <a:rPr kumimoji="0" lang="ja-JP" altLang="en-US" sz="2400" dirty="0">
                <a:latin typeface="ヒラギノ角ゴ ProN W6"/>
                <a:ea typeface="ヒラギノ角ゴ ProN W6"/>
                <a:cs typeface="ヒラギノ角ゴ ProN W6"/>
                <a:sym typeface="ヒラギノ角ゴ ProN W6"/>
              </a:rPr>
              <a:t>・過去に災害のあった場所</a:t>
            </a:r>
            <a:r>
              <a:rPr kumimoji="0" lang="ja-JP" altLang="en-US" sz="2400" dirty="0" smtClean="0">
                <a:latin typeface="ヒラギノ角ゴ ProN W6"/>
                <a:ea typeface="ヒラギノ角ゴ ProN W6"/>
                <a:cs typeface="ヒラギノ角ゴ ProN W6"/>
                <a:sym typeface="ヒラギノ角ゴ ProN W6"/>
              </a:rPr>
              <a:t>はないかな？</a:t>
            </a:r>
            <a:endParaRPr kumimoji="0" lang="ja-JP" altLang="en-US" sz="2400" dirty="0">
              <a:latin typeface="ヒラギノ角ゴ ProN W6"/>
              <a:ea typeface="ヒラギノ角ゴ ProN W6"/>
              <a:cs typeface="ヒラギノ角ゴ ProN W6"/>
              <a:sym typeface="ヒラギノ角ゴ ProN W6"/>
            </a:endParaRPr>
          </a:p>
        </p:txBody>
      </p:sp>
      <p:sp>
        <p:nvSpPr>
          <p:cNvPr id="15" name="Rectangle 3"/>
          <p:cNvSpPr>
            <a:spLocks/>
          </p:cNvSpPr>
          <p:nvPr/>
        </p:nvSpPr>
        <p:spPr bwMode="auto">
          <a:xfrm>
            <a:off x="1192305" y="241218"/>
            <a:ext cx="6543458"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ts val="1700"/>
              </a:lnSpc>
              <a:defRPr/>
            </a:pPr>
            <a:r>
              <a:rPr kumimoji="0" lang="ja-JP" altLang="en-US" sz="20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　</a:t>
            </a:r>
            <a:r>
              <a:rPr kumimoji="0" lang="ja-JP" altLang="en-US" sz="2000" dirty="0" err="1"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ち</a:t>
            </a:r>
            <a:r>
              <a:rPr kumimoji="0" lang="ja-JP" altLang="en-US" sz="20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いき　　　さいがい</a:t>
            </a:r>
            <a:r>
              <a:rPr kumimoji="0" lang="en-US" altLang="ja-JP" sz="20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		</a:t>
            </a:r>
            <a:r>
              <a:rPr kumimoji="0" lang="ja-JP" altLang="en-US" sz="20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　きけん</a:t>
            </a:r>
            <a:r>
              <a:rPr kumimoji="0" lang="ja-JP" altLang="en-US" sz="2000" dirty="0" err="1"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ど</a:t>
            </a:r>
            <a:endParaRPr kumimoji="0" lang="en-US" altLang="ja-JP" sz="20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a:p>
            <a:pPr algn="l" eaLnBrk="1" hangingPunct="1">
              <a:lnSpc>
                <a:spcPts val="3500"/>
              </a:lnSpc>
              <a:defRPr/>
            </a:pPr>
            <a:r>
              <a:rPr kumimoji="0" lang="ja-JP" altLang="en-US" sz="36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地域の災害リスク（危険度）を知る</a:t>
            </a:r>
          </a:p>
        </p:txBody>
      </p:sp>
      <p:sp>
        <p:nvSpPr>
          <p:cNvPr id="17" name="Rectangle 8"/>
          <p:cNvSpPr>
            <a:spLocks/>
          </p:cNvSpPr>
          <p:nvPr/>
        </p:nvSpPr>
        <p:spPr bwMode="auto">
          <a:xfrm>
            <a:off x="564613" y="4683658"/>
            <a:ext cx="4028347"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defRPr/>
            </a:pPr>
            <a:r>
              <a:rPr kumimoji="0" lang="ja-JP" altLang="en-US" sz="23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ほかにも</a:t>
            </a:r>
            <a:endParaRPr kumimoji="0" lang="en-US" altLang="ja-JP" sz="23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a:p>
            <a:pPr algn="l" eaLnBrk="1" hangingPunct="1">
              <a:lnSpc>
                <a:spcPct val="150000"/>
              </a:lnSpc>
              <a:defRPr/>
            </a:pPr>
            <a:r>
              <a:rPr kumimoji="0" lang="ja-JP" altLang="en-US" sz="20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川のそばなら　</a:t>
            </a:r>
            <a:r>
              <a:rPr kumimoji="0" lang="ja-JP" altLang="en-US" sz="23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洪水ハザードマップ</a:t>
            </a:r>
            <a:endParaRPr kumimoji="0" lang="en-US" altLang="ja-JP" sz="23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a:p>
            <a:pPr algn="l" eaLnBrk="1" hangingPunct="1">
              <a:lnSpc>
                <a:spcPct val="150000"/>
              </a:lnSpc>
              <a:defRPr/>
            </a:pPr>
            <a:r>
              <a:rPr kumimoji="0" lang="ja-JP" altLang="en-US" sz="20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海のそばなら　</a:t>
            </a:r>
            <a:r>
              <a:rPr kumimoji="0" lang="ja-JP" altLang="en-US" sz="23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高潮ハザードマップ</a:t>
            </a:r>
          </a:p>
        </p:txBody>
      </p:sp>
      <p:sp>
        <p:nvSpPr>
          <p:cNvPr id="19" name="Rectangle 6"/>
          <p:cNvSpPr>
            <a:spLocks/>
          </p:cNvSpPr>
          <p:nvPr/>
        </p:nvSpPr>
        <p:spPr bwMode="auto">
          <a:xfrm>
            <a:off x="5291314" y="4490822"/>
            <a:ext cx="399148" cy="21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1100" b="1" dirty="0" smtClean="0">
                <a:latin typeface="ヒラギノ角ゴ ProN W6"/>
                <a:ea typeface="ヒラギノ角ゴ ProN W6"/>
                <a:cs typeface="ヒラギノ角ゴ ProN W6"/>
                <a:sym typeface="ヒラギノ角ゴ ProN W6"/>
              </a:rPr>
              <a:t>ひなん</a:t>
            </a:r>
            <a:endParaRPr kumimoji="0" lang="ja-JP" altLang="en-US" sz="1100" b="1" dirty="0">
              <a:latin typeface="ヒラギノ角ゴ ProN W6"/>
              <a:ea typeface="ヒラギノ角ゴ ProN W6"/>
              <a:cs typeface="ヒラギノ角ゴ ProN W6"/>
              <a:sym typeface="ヒラギノ角ゴ ProN W6"/>
            </a:endParaRPr>
          </a:p>
        </p:txBody>
      </p:sp>
      <p:sp>
        <p:nvSpPr>
          <p:cNvPr id="20" name="Rectangle 6"/>
          <p:cNvSpPr>
            <a:spLocks/>
          </p:cNvSpPr>
          <p:nvPr/>
        </p:nvSpPr>
        <p:spPr bwMode="auto">
          <a:xfrm>
            <a:off x="7312598" y="4490822"/>
            <a:ext cx="376706" cy="21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1100" b="1" dirty="0" smtClean="0">
                <a:latin typeface="ヒラギノ角ゴ ProN W6"/>
                <a:ea typeface="ヒラギノ角ゴ ProN W6"/>
                <a:cs typeface="ヒラギノ角ゴ ProN W6"/>
                <a:sym typeface="ヒラギノ角ゴ ProN W6"/>
              </a:rPr>
              <a:t>うかい</a:t>
            </a:r>
            <a:endParaRPr kumimoji="0" lang="ja-JP" altLang="en-US" sz="1100" b="1" dirty="0">
              <a:latin typeface="ヒラギノ角ゴ ProN W6"/>
              <a:ea typeface="ヒラギノ角ゴ ProN W6"/>
              <a:cs typeface="ヒラギノ角ゴ ProN W6"/>
              <a:sym typeface="ヒラギノ角ゴ ProN W6"/>
            </a:endParaRPr>
          </a:p>
        </p:txBody>
      </p:sp>
      <p:sp>
        <p:nvSpPr>
          <p:cNvPr id="21" name="Rectangle 6"/>
          <p:cNvSpPr>
            <a:spLocks/>
          </p:cNvSpPr>
          <p:nvPr/>
        </p:nvSpPr>
        <p:spPr bwMode="auto">
          <a:xfrm>
            <a:off x="6105128" y="6132274"/>
            <a:ext cx="519373" cy="1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1100" b="1" dirty="0" smtClean="0">
                <a:latin typeface="ヒラギノ角ゴ ProN W6"/>
                <a:ea typeface="ヒラギノ角ゴ ProN W6"/>
                <a:cs typeface="ヒラギノ角ゴ ProN W6"/>
                <a:sym typeface="ヒラギノ角ゴ ProN W6"/>
              </a:rPr>
              <a:t>さいがい</a:t>
            </a:r>
            <a:endParaRPr kumimoji="0" lang="ja-JP" altLang="en-US" sz="1100" b="1" dirty="0">
              <a:latin typeface="ヒラギノ角ゴ ProN W6"/>
              <a:ea typeface="ヒラギノ角ゴ ProN W6"/>
              <a:cs typeface="ヒラギノ角ゴ ProN W6"/>
              <a:sym typeface="ヒラギノ角ゴ ProN W6"/>
            </a:endParaRPr>
          </a:p>
        </p:txBody>
      </p:sp>
      <p:sp>
        <p:nvSpPr>
          <p:cNvPr id="23" name="Rectangle 6"/>
          <p:cNvSpPr>
            <a:spLocks/>
          </p:cNvSpPr>
          <p:nvPr/>
        </p:nvSpPr>
        <p:spPr bwMode="auto">
          <a:xfrm>
            <a:off x="5291314" y="5033272"/>
            <a:ext cx="399148" cy="21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1100" b="1" dirty="0" smtClean="0">
                <a:latin typeface="ヒラギノ角ゴ ProN W6"/>
                <a:ea typeface="ヒラギノ角ゴ ProN W6"/>
                <a:cs typeface="ヒラギノ角ゴ ProN W6"/>
                <a:sym typeface="ヒラギノ角ゴ ProN W6"/>
              </a:rPr>
              <a:t>ひなん</a:t>
            </a:r>
            <a:endParaRPr kumimoji="0" lang="ja-JP" altLang="en-US" sz="1100" b="1" dirty="0">
              <a:latin typeface="ヒラギノ角ゴ ProN W6"/>
              <a:ea typeface="ヒラギノ角ゴ ProN W6"/>
              <a:cs typeface="ヒラギノ角ゴ ProN W6"/>
              <a:sym typeface="ヒラギノ角ゴ ProN W6"/>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13" y="1126722"/>
            <a:ext cx="4343686" cy="2887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9" name="Rectangle 8"/>
          <p:cNvSpPr>
            <a:spLocks/>
          </p:cNvSpPr>
          <p:nvPr/>
        </p:nvSpPr>
        <p:spPr bwMode="auto">
          <a:xfrm>
            <a:off x="1029255" y="3933056"/>
            <a:ext cx="3004027"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defRPr/>
            </a:pPr>
            <a:r>
              <a:rPr kumimoji="0" lang="ja-JP" altLang="en-US" sz="1400" dirty="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　</a:t>
            </a:r>
            <a:r>
              <a:rPr kumimoji="0" lang="ja-JP" altLang="en-US" sz="1400" dirty="0" err="1" smtClean="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どしゃさ</a:t>
            </a:r>
            <a:r>
              <a:rPr kumimoji="0" lang="ja-JP" altLang="en-US" sz="1400" dirty="0" smtClean="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いがい</a:t>
            </a:r>
            <a:endParaRPr kumimoji="0" lang="en-US" altLang="ja-JP" sz="1400" dirty="0" smtClean="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a:p>
            <a:pPr eaLnBrk="1" hangingPunct="1">
              <a:defRPr/>
            </a:pPr>
            <a:r>
              <a:rPr kumimoji="0" lang="ja-JP" altLang="en-US" sz="2300" dirty="0" smtClean="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土砂</a:t>
            </a:r>
            <a:r>
              <a:rPr kumimoji="0" lang="ja-JP" altLang="en-US" sz="2300" dirty="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災害ハザードマップ</a:t>
            </a:r>
            <a:endParaRPr kumimoji="0" lang="ja-JP" altLang="en-US" sz="2300" dirty="0" smtClean="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8063" y="3180078"/>
            <a:ext cx="938706" cy="80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803760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Oval 4"/>
          <p:cNvSpPr>
            <a:spLocks/>
          </p:cNvSpPr>
          <p:nvPr/>
        </p:nvSpPr>
        <p:spPr bwMode="auto">
          <a:xfrm>
            <a:off x="658813" y="131763"/>
            <a:ext cx="661987" cy="647700"/>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pic>
        <p:nvPicPr>
          <p:cNvPr id="5939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820738"/>
            <a:ext cx="9217025"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0" name="Rectangle 2"/>
          <p:cNvSpPr>
            <a:spLocks/>
          </p:cNvSpPr>
          <p:nvPr/>
        </p:nvSpPr>
        <p:spPr bwMode="auto">
          <a:xfrm>
            <a:off x="2809875" y="1849438"/>
            <a:ext cx="70389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spc="300" dirty="0">
                <a:solidFill>
                  <a:srgbClr val="2E6FFD"/>
                </a:solidFill>
                <a:latin typeface="ヒラギノ角ゴ ProN W6"/>
                <a:ea typeface="ヒラギノ角ゴ ProN W6"/>
                <a:cs typeface="ヒラギノ角ゴ ProN W6"/>
                <a:sym typeface="ヒラギノ角ゴ ProN W6"/>
              </a:rPr>
              <a:t>大雨に関する気象情報</a:t>
            </a:r>
          </a:p>
        </p:txBody>
      </p:sp>
      <p:sp>
        <p:nvSpPr>
          <p:cNvPr id="53251" name="Rectangle 3"/>
          <p:cNvSpPr>
            <a:spLocks/>
          </p:cNvSpPr>
          <p:nvPr/>
        </p:nvSpPr>
        <p:spPr bwMode="auto">
          <a:xfrm>
            <a:off x="2809875" y="2855913"/>
            <a:ext cx="70389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spc="300" dirty="0">
                <a:solidFill>
                  <a:srgbClr val="FD9A00"/>
                </a:solidFill>
                <a:latin typeface="ヒラギノ角ゴ ProN W6"/>
                <a:ea typeface="ヒラギノ角ゴ ProN W6"/>
                <a:cs typeface="ヒラギノ角ゴ ProN W6"/>
                <a:sym typeface="ヒラギノ角ゴ ProN W6"/>
              </a:rPr>
              <a:t>大雨注意報・洪水注意報</a:t>
            </a:r>
          </a:p>
        </p:txBody>
      </p:sp>
      <p:sp>
        <p:nvSpPr>
          <p:cNvPr id="59399" name="Rectangle 5"/>
          <p:cNvSpPr>
            <a:spLocks/>
          </p:cNvSpPr>
          <p:nvPr/>
        </p:nvSpPr>
        <p:spPr bwMode="auto">
          <a:xfrm>
            <a:off x="869950" y="168275"/>
            <a:ext cx="2889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300">
                <a:solidFill>
                  <a:srgbClr val="FFFFFF"/>
                </a:solidFill>
                <a:latin typeface="ヒラギノ角ゴ ProN W6"/>
                <a:ea typeface="ＭＳ Ｐゴシック" pitchFamily="50" charset="-128"/>
                <a:sym typeface="ヒラギノ角ゴ ProN W6"/>
              </a:rPr>
              <a:t>２</a:t>
            </a:r>
          </a:p>
        </p:txBody>
      </p:sp>
      <p:sp>
        <p:nvSpPr>
          <p:cNvPr id="8" name="Rectangle 3"/>
          <p:cNvSpPr>
            <a:spLocks/>
          </p:cNvSpPr>
          <p:nvPr/>
        </p:nvSpPr>
        <p:spPr bwMode="auto">
          <a:xfrm>
            <a:off x="1496616" y="97855"/>
            <a:ext cx="5277086"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ts val="1700"/>
              </a:lnSpc>
              <a:defRPr/>
            </a:pPr>
            <a:r>
              <a:rPr kumimoji="0" lang="ja-JP" altLang="en-US" sz="1800" b="1" dirty="0" smtClean="0">
                <a:latin typeface="ヒラギノ角ゴ ProN W6"/>
                <a:ea typeface="ヒラギノ角ゴ ProN W6"/>
                <a:cs typeface="ヒラギノ角ゴ ProN W6"/>
                <a:sym typeface="ヒラギノ角ゴ ProN W6"/>
              </a:rPr>
              <a:t>  み　　　 まも　　　　　　　　　　　　　</a:t>
            </a:r>
            <a:r>
              <a:rPr kumimoji="0" lang="ja-JP" altLang="en-US" sz="1800" b="1" dirty="0" err="1" smtClean="0">
                <a:latin typeface="ヒラギノ角ゴ ProN W6"/>
                <a:ea typeface="ヒラギノ角ゴ ProN W6"/>
                <a:cs typeface="ヒラギノ角ゴ ProN W6"/>
                <a:sym typeface="ヒラギノ角ゴ ProN W6"/>
              </a:rPr>
              <a:t>ちし</a:t>
            </a:r>
            <a:r>
              <a:rPr kumimoji="0" lang="ja-JP" altLang="en-US" sz="1800" b="1" dirty="0" smtClean="0">
                <a:latin typeface="ヒラギノ角ゴ ProN W6"/>
                <a:ea typeface="ヒラギノ角ゴ ProN W6"/>
                <a:cs typeface="ヒラギノ角ゴ ProN W6"/>
                <a:sym typeface="ヒラギノ角ゴ ProN W6"/>
              </a:rPr>
              <a:t>き　　 　　も</a:t>
            </a:r>
            <a:endParaRPr kumimoji="0" lang="en-US" altLang="ja-JP" sz="1800" b="1" dirty="0" smtClean="0">
              <a:latin typeface="ヒラギノ角ゴ ProN W6"/>
              <a:ea typeface="ヒラギノ角ゴ ProN W6"/>
              <a:cs typeface="ヒラギノ角ゴ ProN W6"/>
              <a:sym typeface="ヒラギノ角ゴ ProN W6"/>
            </a:endParaRPr>
          </a:p>
          <a:p>
            <a:pPr algn="l" eaLnBrk="1" hangingPunct="1">
              <a:lnSpc>
                <a:spcPts val="3500"/>
              </a:lnSpc>
              <a:defRPr/>
            </a:pPr>
            <a:r>
              <a:rPr kumimoji="0" lang="ja-JP" altLang="en-US" sz="36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身を守るための知識を持つ</a:t>
            </a:r>
          </a:p>
        </p:txBody>
      </p:sp>
      <p:sp>
        <p:nvSpPr>
          <p:cNvPr id="9" name="Rectangle 2"/>
          <p:cNvSpPr>
            <a:spLocks/>
          </p:cNvSpPr>
          <p:nvPr/>
        </p:nvSpPr>
        <p:spPr bwMode="auto">
          <a:xfrm>
            <a:off x="5756209" y="1609055"/>
            <a:ext cx="19396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smtClean="0">
                <a:solidFill>
                  <a:srgbClr val="2E6FFD"/>
                </a:solidFill>
                <a:latin typeface="ヒラギノ角ゴ ProN W6"/>
                <a:ea typeface="ヒラギノ角ゴ ProN W6"/>
                <a:cs typeface="ヒラギノ角ゴ ProN W6"/>
                <a:sym typeface="ヒラギノ角ゴ ProN W6"/>
              </a:rPr>
              <a:t>きしょう  じょうほう</a:t>
            </a:r>
            <a:endParaRPr kumimoji="0" lang="ja-JP" altLang="en-US" sz="2000" dirty="0">
              <a:solidFill>
                <a:srgbClr val="2E6FFD"/>
              </a:solidFill>
              <a:latin typeface="ヒラギノ角ゴ ProN W6"/>
              <a:ea typeface="ヒラギノ角ゴ ProN W6"/>
              <a:cs typeface="ヒラギノ角ゴ ProN W6"/>
              <a:sym typeface="ヒラギノ角ゴ ProN W6"/>
            </a:endParaRPr>
          </a:p>
        </p:txBody>
      </p:sp>
      <p:sp>
        <p:nvSpPr>
          <p:cNvPr id="10" name="Rectangle 3"/>
          <p:cNvSpPr>
            <a:spLocks/>
          </p:cNvSpPr>
          <p:nvPr/>
        </p:nvSpPr>
        <p:spPr bwMode="auto">
          <a:xfrm>
            <a:off x="3968479" y="2636912"/>
            <a:ext cx="40219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smtClean="0">
                <a:solidFill>
                  <a:srgbClr val="FD9A00"/>
                </a:solidFill>
                <a:latin typeface="ヒラギノ角ゴ ProN W6"/>
                <a:ea typeface="ヒラギノ角ゴ ProN W6"/>
                <a:cs typeface="ヒラギノ角ゴ ProN W6"/>
                <a:sym typeface="ヒラギノ角ゴ ProN W6"/>
              </a:rPr>
              <a:t>ちゅういほう　　  　　　　　 ちゅういほう</a:t>
            </a:r>
            <a:endParaRPr kumimoji="0" lang="ja-JP" altLang="en-US" sz="2000" dirty="0">
              <a:solidFill>
                <a:srgbClr val="FD9A00"/>
              </a:solidFill>
              <a:latin typeface="ヒラギノ角ゴ ProN W6"/>
              <a:ea typeface="ヒラギノ角ゴ ProN W6"/>
              <a:cs typeface="ヒラギノ角ゴ ProN W6"/>
              <a:sym typeface="ヒラギノ角ゴ ProN W6"/>
            </a:endParaRPr>
          </a:p>
        </p:txBody>
      </p:sp>
    </p:spTree>
    <p:custDataLst>
      <p:tags r:id="rId1"/>
    </p:custDataLst>
    <p:extLst>
      <p:ext uri="{BB962C8B-B14F-4D97-AF65-F5344CB8AC3E}">
        <p14:creationId xmlns:p14="http://schemas.microsoft.com/office/powerpoint/2010/main" val="5529868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2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P spid="53251"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Oval 4"/>
          <p:cNvSpPr>
            <a:spLocks/>
          </p:cNvSpPr>
          <p:nvPr/>
        </p:nvSpPr>
        <p:spPr bwMode="auto">
          <a:xfrm>
            <a:off x="663575" y="131763"/>
            <a:ext cx="661988" cy="647700"/>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pic>
        <p:nvPicPr>
          <p:cNvPr id="6041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820738"/>
            <a:ext cx="9217025"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0420" name="Rectangle 2"/>
          <p:cNvSpPr>
            <a:spLocks/>
          </p:cNvSpPr>
          <p:nvPr/>
        </p:nvSpPr>
        <p:spPr bwMode="auto">
          <a:xfrm>
            <a:off x="2809875" y="1849438"/>
            <a:ext cx="70389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spc="300" dirty="0">
                <a:solidFill>
                  <a:srgbClr val="2E6FFD"/>
                </a:solidFill>
                <a:latin typeface="ヒラギノ角ゴ ProN W6"/>
                <a:ea typeface="ヒラギノ角ゴ ProN W6"/>
                <a:cs typeface="ヒラギノ角ゴ ProN W6"/>
                <a:sym typeface="ヒラギノ角ゴ ProN W6"/>
              </a:rPr>
              <a:t>大雨に関する気象情報</a:t>
            </a:r>
          </a:p>
        </p:txBody>
      </p:sp>
      <p:sp>
        <p:nvSpPr>
          <p:cNvPr id="60421" name="Rectangle 3"/>
          <p:cNvSpPr>
            <a:spLocks/>
          </p:cNvSpPr>
          <p:nvPr/>
        </p:nvSpPr>
        <p:spPr bwMode="auto">
          <a:xfrm>
            <a:off x="2809875" y="2855913"/>
            <a:ext cx="70389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spc="300" dirty="0">
                <a:solidFill>
                  <a:srgbClr val="FD9A00"/>
                </a:solidFill>
                <a:latin typeface="ヒラギノ角ゴ ProN W6"/>
                <a:ea typeface="ヒラギノ角ゴ ProN W6"/>
                <a:cs typeface="ヒラギノ角ゴ ProN W6"/>
                <a:sym typeface="ヒラギノ角ゴ ProN W6"/>
              </a:rPr>
              <a:t>大雨注意報・洪水注意報</a:t>
            </a:r>
          </a:p>
        </p:txBody>
      </p:sp>
      <p:sp>
        <p:nvSpPr>
          <p:cNvPr id="60422" name="Rectangle 4"/>
          <p:cNvSpPr>
            <a:spLocks/>
          </p:cNvSpPr>
          <p:nvPr/>
        </p:nvSpPr>
        <p:spPr bwMode="auto">
          <a:xfrm>
            <a:off x="2809875" y="3789363"/>
            <a:ext cx="5430838"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spc="300" dirty="0">
                <a:solidFill>
                  <a:srgbClr val="FF2712"/>
                </a:solidFill>
                <a:latin typeface="ヒラギノ角ゴ ProN W6"/>
                <a:ea typeface="ヒラギノ角ゴ ProN W6"/>
                <a:cs typeface="ヒラギノ角ゴ ProN W6"/>
                <a:sym typeface="ヒラギノ角ゴ ProN W6"/>
              </a:rPr>
              <a:t>大雨警報　・洪水警報</a:t>
            </a:r>
          </a:p>
        </p:txBody>
      </p:sp>
      <p:sp>
        <p:nvSpPr>
          <p:cNvPr id="53253" name="Rectangle 5"/>
          <p:cNvSpPr>
            <a:spLocks/>
          </p:cNvSpPr>
          <p:nvPr/>
        </p:nvSpPr>
        <p:spPr bwMode="auto">
          <a:xfrm>
            <a:off x="2809875" y="4698226"/>
            <a:ext cx="40010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spc="300" dirty="0" smtClean="0">
                <a:solidFill>
                  <a:srgbClr val="9B2C01"/>
                </a:solidFill>
                <a:latin typeface="ヒラギノ角ゴ ProN W6"/>
                <a:ea typeface="ヒラギノ角ゴ ProN W6"/>
                <a:cs typeface="ヒラギノ角ゴ ProN W6"/>
                <a:sym typeface="ヒラギノ角ゴ ProN W6"/>
              </a:rPr>
              <a:t>土砂災害警戒情報</a:t>
            </a:r>
            <a:endParaRPr kumimoji="0" lang="ja-JP" altLang="en-US" sz="3600" spc="300" dirty="0">
              <a:solidFill>
                <a:srgbClr val="9B2C01"/>
              </a:solidFill>
              <a:latin typeface="ヒラギノ角ゴ ProN W6"/>
              <a:ea typeface="ヒラギノ角ゴ ProN W6"/>
              <a:cs typeface="ヒラギノ角ゴ ProN W6"/>
              <a:sym typeface="ヒラギノ角ゴ ProN W6"/>
            </a:endParaRPr>
          </a:p>
        </p:txBody>
      </p:sp>
      <p:sp>
        <p:nvSpPr>
          <p:cNvPr id="53254" name="Rectangle 6"/>
          <p:cNvSpPr>
            <a:spLocks/>
          </p:cNvSpPr>
          <p:nvPr/>
        </p:nvSpPr>
        <p:spPr bwMode="auto">
          <a:xfrm>
            <a:off x="2809875" y="5661025"/>
            <a:ext cx="70389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spc="300" dirty="0">
                <a:solidFill>
                  <a:srgbClr val="3B00A4"/>
                </a:solidFill>
                <a:latin typeface="ヒラギノ角ゴ ProN W6"/>
                <a:ea typeface="ヒラギノ角ゴ ProN W6"/>
                <a:cs typeface="ヒラギノ角ゴ ProN W6"/>
                <a:sym typeface="ヒラギノ角ゴ ProN W6"/>
              </a:rPr>
              <a:t>大雨特別警報</a:t>
            </a:r>
          </a:p>
        </p:txBody>
      </p:sp>
      <p:sp>
        <p:nvSpPr>
          <p:cNvPr id="60426" name="Rectangle 5"/>
          <p:cNvSpPr>
            <a:spLocks/>
          </p:cNvSpPr>
          <p:nvPr/>
        </p:nvSpPr>
        <p:spPr bwMode="auto">
          <a:xfrm>
            <a:off x="869950" y="168275"/>
            <a:ext cx="2889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300">
                <a:solidFill>
                  <a:srgbClr val="FFFFFF"/>
                </a:solidFill>
                <a:latin typeface="ヒラギノ角ゴ ProN W6"/>
                <a:ea typeface="ＭＳ Ｐゴシック" pitchFamily="50" charset="-128"/>
                <a:sym typeface="ヒラギノ角ゴ ProN W6"/>
              </a:rPr>
              <a:t>２</a:t>
            </a:r>
          </a:p>
        </p:txBody>
      </p:sp>
      <p:sp>
        <p:nvSpPr>
          <p:cNvPr id="11" name="Rectangle 3"/>
          <p:cNvSpPr>
            <a:spLocks/>
          </p:cNvSpPr>
          <p:nvPr/>
        </p:nvSpPr>
        <p:spPr bwMode="auto">
          <a:xfrm>
            <a:off x="1496616" y="97855"/>
            <a:ext cx="5277086"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ts val="1700"/>
              </a:lnSpc>
              <a:defRPr/>
            </a:pPr>
            <a:r>
              <a:rPr kumimoji="0" lang="ja-JP" altLang="en-US" sz="1800" b="1" dirty="0" smtClean="0">
                <a:latin typeface="ヒラギノ角ゴ ProN W6"/>
                <a:ea typeface="ヒラギノ角ゴ ProN W6"/>
                <a:cs typeface="ヒラギノ角ゴ ProN W6"/>
                <a:sym typeface="ヒラギノ角ゴ ProN W6"/>
              </a:rPr>
              <a:t>  み　　　 まも　　　　　　　　　　　　　</a:t>
            </a:r>
            <a:r>
              <a:rPr kumimoji="0" lang="ja-JP" altLang="en-US" sz="1800" b="1" dirty="0" err="1" smtClean="0">
                <a:latin typeface="ヒラギノ角ゴ ProN W6"/>
                <a:ea typeface="ヒラギノ角ゴ ProN W6"/>
                <a:cs typeface="ヒラギノ角ゴ ProN W6"/>
                <a:sym typeface="ヒラギノ角ゴ ProN W6"/>
              </a:rPr>
              <a:t>ちし</a:t>
            </a:r>
            <a:r>
              <a:rPr kumimoji="0" lang="ja-JP" altLang="en-US" sz="1800" b="1" dirty="0" smtClean="0">
                <a:latin typeface="ヒラギノ角ゴ ProN W6"/>
                <a:ea typeface="ヒラギノ角ゴ ProN W6"/>
                <a:cs typeface="ヒラギノ角ゴ ProN W6"/>
                <a:sym typeface="ヒラギノ角ゴ ProN W6"/>
              </a:rPr>
              <a:t>き　　 　　も</a:t>
            </a:r>
            <a:endParaRPr kumimoji="0" lang="en-US" altLang="ja-JP" sz="1800" b="1" dirty="0" smtClean="0">
              <a:latin typeface="ヒラギノ角ゴ ProN W6"/>
              <a:ea typeface="ヒラギノ角ゴ ProN W6"/>
              <a:cs typeface="ヒラギノ角ゴ ProN W6"/>
              <a:sym typeface="ヒラギノ角ゴ ProN W6"/>
            </a:endParaRPr>
          </a:p>
          <a:p>
            <a:pPr algn="l" eaLnBrk="1" hangingPunct="1">
              <a:lnSpc>
                <a:spcPts val="3500"/>
              </a:lnSpc>
              <a:defRPr/>
            </a:pPr>
            <a:r>
              <a:rPr kumimoji="0" lang="ja-JP" altLang="en-US" sz="36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身を守るための知識を持つ</a:t>
            </a:r>
          </a:p>
        </p:txBody>
      </p:sp>
      <p:sp>
        <p:nvSpPr>
          <p:cNvPr id="14" name="Rectangle 4"/>
          <p:cNvSpPr>
            <a:spLocks/>
          </p:cNvSpPr>
          <p:nvPr/>
        </p:nvSpPr>
        <p:spPr bwMode="auto">
          <a:xfrm>
            <a:off x="3728864" y="3553271"/>
            <a:ext cx="3281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a:solidFill>
                  <a:srgbClr val="FF2712"/>
                </a:solidFill>
                <a:latin typeface="ヒラギノ角ゴ ProN W6"/>
                <a:ea typeface="ヒラギノ角ゴ ProN W6"/>
                <a:cs typeface="ヒラギノ角ゴ ProN W6"/>
                <a:sym typeface="ヒラギノ角ゴ ProN W6"/>
              </a:rPr>
              <a:t>け</a:t>
            </a:r>
            <a:r>
              <a:rPr kumimoji="0" lang="ja-JP" altLang="en-US" sz="2000" dirty="0" smtClean="0">
                <a:solidFill>
                  <a:srgbClr val="FF2712"/>
                </a:solidFill>
                <a:latin typeface="ヒラギノ角ゴ ProN W6"/>
                <a:ea typeface="ヒラギノ角ゴ ProN W6"/>
                <a:cs typeface="ヒラギノ角ゴ ProN W6"/>
                <a:sym typeface="ヒラギノ角ゴ ProN W6"/>
              </a:rPr>
              <a:t>いほう　　　　　　　　 けいほう</a:t>
            </a:r>
            <a:endParaRPr kumimoji="0" lang="ja-JP" altLang="en-US" sz="2000" dirty="0">
              <a:solidFill>
                <a:srgbClr val="FF2712"/>
              </a:solidFill>
              <a:latin typeface="ヒラギノ角ゴ ProN W6"/>
              <a:ea typeface="ヒラギノ角ゴ ProN W6"/>
              <a:cs typeface="ヒラギノ角ゴ ProN W6"/>
              <a:sym typeface="ヒラギノ角ゴ ProN W6"/>
            </a:endParaRPr>
          </a:p>
        </p:txBody>
      </p:sp>
      <p:sp>
        <p:nvSpPr>
          <p:cNvPr id="15" name="Rectangle 5"/>
          <p:cNvSpPr>
            <a:spLocks/>
          </p:cNvSpPr>
          <p:nvPr/>
        </p:nvSpPr>
        <p:spPr bwMode="auto">
          <a:xfrm>
            <a:off x="2975303" y="4489375"/>
            <a:ext cx="39546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smtClean="0">
                <a:solidFill>
                  <a:srgbClr val="9B2C01"/>
                </a:solidFill>
                <a:latin typeface="ヒラギノ角ゴ ProN W6"/>
                <a:ea typeface="ヒラギノ角ゴ ProN W6"/>
                <a:cs typeface="ヒラギノ角ゴ ProN W6"/>
                <a:sym typeface="ヒラギノ角ゴ ProN W6"/>
              </a:rPr>
              <a:t>どしゃ  さいがい けいかい じょうほう</a:t>
            </a:r>
            <a:endParaRPr kumimoji="0" lang="ja-JP" altLang="en-US" sz="2000" dirty="0">
              <a:solidFill>
                <a:srgbClr val="9B2C01"/>
              </a:solidFill>
              <a:latin typeface="ヒラギノ角ゴ ProN W6"/>
              <a:ea typeface="ヒラギノ角ゴ ProN W6"/>
              <a:cs typeface="ヒラギノ角ゴ ProN W6"/>
              <a:sym typeface="ヒラギノ角ゴ ProN W6"/>
            </a:endParaRPr>
          </a:p>
        </p:txBody>
      </p:sp>
      <p:sp>
        <p:nvSpPr>
          <p:cNvPr id="17" name="Rectangle 2"/>
          <p:cNvSpPr>
            <a:spLocks/>
          </p:cNvSpPr>
          <p:nvPr/>
        </p:nvSpPr>
        <p:spPr bwMode="auto">
          <a:xfrm>
            <a:off x="5756209" y="1609055"/>
            <a:ext cx="19396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smtClean="0">
                <a:solidFill>
                  <a:srgbClr val="2E6FFD"/>
                </a:solidFill>
                <a:latin typeface="ヒラギノ角ゴ ProN W6"/>
                <a:ea typeface="ヒラギノ角ゴ ProN W6"/>
                <a:cs typeface="ヒラギノ角ゴ ProN W6"/>
                <a:sym typeface="ヒラギノ角ゴ ProN W6"/>
              </a:rPr>
              <a:t>きしょう  じょうほう</a:t>
            </a:r>
            <a:endParaRPr kumimoji="0" lang="ja-JP" altLang="en-US" sz="2000" dirty="0">
              <a:solidFill>
                <a:srgbClr val="2E6FFD"/>
              </a:solidFill>
              <a:latin typeface="ヒラギノ角ゴ ProN W6"/>
              <a:ea typeface="ヒラギノ角ゴ ProN W6"/>
              <a:cs typeface="ヒラギノ角ゴ ProN W6"/>
              <a:sym typeface="ヒラギノ角ゴ ProN W6"/>
            </a:endParaRPr>
          </a:p>
        </p:txBody>
      </p:sp>
      <p:sp>
        <p:nvSpPr>
          <p:cNvPr id="18" name="Rectangle 3"/>
          <p:cNvSpPr>
            <a:spLocks/>
          </p:cNvSpPr>
          <p:nvPr/>
        </p:nvSpPr>
        <p:spPr bwMode="auto">
          <a:xfrm>
            <a:off x="3968479" y="2636912"/>
            <a:ext cx="40219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smtClean="0">
                <a:solidFill>
                  <a:srgbClr val="FD9A00"/>
                </a:solidFill>
                <a:latin typeface="ヒラギノ角ゴ ProN W6"/>
                <a:ea typeface="ヒラギノ角ゴ ProN W6"/>
                <a:cs typeface="ヒラギノ角ゴ ProN W6"/>
                <a:sym typeface="ヒラギノ角ゴ ProN W6"/>
              </a:rPr>
              <a:t>ちゅういほう　　  　　　　　 ちゅういほう</a:t>
            </a:r>
            <a:endParaRPr kumimoji="0" lang="ja-JP" altLang="en-US" sz="2000" dirty="0">
              <a:solidFill>
                <a:srgbClr val="FD9A00"/>
              </a:solidFill>
              <a:latin typeface="ヒラギノ角ゴ ProN W6"/>
              <a:ea typeface="ヒラギノ角ゴ ProN W6"/>
              <a:cs typeface="ヒラギノ角ゴ ProN W6"/>
              <a:sym typeface="ヒラギノ角ゴ ProN W6"/>
            </a:endParaRPr>
          </a:p>
        </p:txBody>
      </p:sp>
      <p:sp>
        <p:nvSpPr>
          <p:cNvPr id="19" name="Rectangle 6"/>
          <p:cNvSpPr>
            <a:spLocks/>
          </p:cNvSpPr>
          <p:nvPr/>
        </p:nvSpPr>
        <p:spPr bwMode="auto">
          <a:xfrm>
            <a:off x="3901761" y="5425479"/>
            <a:ext cx="18498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smtClean="0">
                <a:solidFill>
                  <a:srgbClr val="3B00A4"/>
                </a:solidFill>
                <a:latin typeface="ヒラギノ角ゴ ProN W6"/>
                <a:ea typeface="ヒラギノ角ゴ ProN W6"/>
                <a:cs typeface="ヒラギノ角ゴ ProN W6"/>
                <a:sym typeface="ヒラギノ角ゴ ProN W6"/>
              </a:rPr>
              <a:t>とくべつ け</a:t>
            </a:r>
            <a:r>
              <a:rPr kumimoji="0" lang="ja-JP" altLang="en-US" sz="2000" dirty="0">
                <a:solidFill>
                  <a:srgbClr val="3B00A4"/>
                </a:solidFill>
                <a:latin typeface="ヒラギノ角ゴ ProN W6"/>
                <a:ea typeface="ヒラギノ角ゴ ProN W6"/>
                <a:cs typeface="ヒラギノ角ゴ ProN W6"/>
                <a:sym typeface="ヒラギノ角ゴ ProN W6"/>
              </a:rPr>
              <a:t>いほう</a:t>
            </a:r>
          </a:p>
        </p:txBody>
      </p:sp>
    </p:spTree>
    <p:custDataLst>
      <p:tags r:id="rId1"/>
    </p:custDataLst>
    <p:extLst>
      <p:ext uri="{BB962C8B-B14F-4D97-AF65-F5344CB8AC3E}">
        <p14:creationId xmlns:p14="http://schemas.microsoft.com/office/powerpoint/2010/main" val="31927821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2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P spid="53254" grpId="0"/>
      <p:bldP spid="15"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Oval 4"/>
          <p:cNvSpPr>
            <a:spLocks/>
          </p:cNvSpPr>
          <p:nvPr/>
        </p:nvSpPr>
        <p:spPr bwMode="auto">
          <a:xfrm>
            <a:off x="560388" y="188913"/>
            <a:ext cx="661987" cy="647700"/>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pic>
        <p:nvPicPr>
          <p:cNvPr id="225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903288"/>
            <a:ext cx="9799637"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253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504" y="1435919"/>
            <a:ext cx="2252662"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34" name="Rectangle 5"/>
          <p:cNvSpPr>
            <a:spLocks/>
          </p:cNvSpPr>
          <p:nvPr/>
        </p:nvSpPr>
        <p:spPr bwMode="auto">
          <a:xfrm>
            <a:off x="736600" y="241300"/>
            <a:ext cx="2889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300">
                <a:solidFill>
                  <a:srgbClr val="FFFFFF"/>
                </a:solidFill>
                <a:latin typeface="ヒラギノ角ゴ ProN W6"/>
                <a:ea typeface="ＭＳ Ｐゴシック" pitchFamily="50" charset="-128"/>
                <a:sym typeface="ヒラギノ角ゴ ProN W6"/>
              </a:rPr>
              <a:t>２</a:t>
            </a:r>
          </a:p>
        </p:txBody>
      </p:sp>
      <p:sp>
        <p:nvSpPr>
          <p:cNvPr id="22535" name="Rectangle 7"/>
          <p:cNvSpPr>
            <a:spLocks/>
          </p:cNvSpPr>
          <p:nvPr/>
        </p:nvSpPr>
        <p:spPr bwMode="auto">
          <a:xfrm>
            <a:off x="1248916" y="3536181"/>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100">
                <a:solidFill>
                  <a:srgbClr val="340047"/>
                </a:solidFill>
                <a:latin typeface="ヒラギノ角ゴ ProN W6"/>
                <a:ea typeface="ＭＳ Ｐゴシック" pitchFamily="50" charset="-128"/>
                <a:sym typeface="ヒラギノ角ゴ ProN W6"/>
              </a:rPr>
              <a:t>テレビ</a:t>
            </a:r>
          </a:p>
        </p:txBody>
      </p:sp>
      <p:sp>
        <p:nvSpPr>
          <p:cNvPr id="22536" name="Rectangle 9"/>
          <p:cNvSpPr>
            <a:spLocks/>
          </p:cNvSpPr>
          <p:nvPr/>
        </p:nvSpPr>
        <p:spPr bwMode="auto">
          <a:xfrm>
            <a:off x="3474938" y="3590925"/>
            <a:ext cx="160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100">
                <a:solidFill>
                  <a:srgbClr val="340047"/>
                </a:solidFill>
                <a:latin typeface="ヒラギノ角ゴ ProN W6"/>
                <a:ea typeface="ＭＳ Ｐゴシック" pitchFamily="50" charset="-128"/>
                <a:sym typeface="ヒラギノ角ゴ ProN W6"/>
              </a:rPr>
              <a:t>ラジオ</a:t>
            </a:r>
          </a:p>
        </p:txBody>
      </p:sp>
      <p:pic>
        <p:nvPicPr>
          <p:cNvPr id="2253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6776" y="1125538"/>
            <a:ext cx="2587625"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38" name="Rectangle 12"/>
          <p:cNvSpPr>
            <a:spLocks/>
          </p:cNvSpPr>
          <p:nvPr/>
        </p:nvSpPr>
        <p:spPr bwMode="auto">
          <a:xfrm>
            <a:off x="6134373" y="3539356"/>
            <a:ext cx="16017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100" dirty="0">
                <a:solidFill>
                  <a:srgbClr val="340047"/>
                </a:solidFill>
                <a:latin typeface="ヒラギノ角ゴ ProN W6"/>
                <a:ea typeface="ＭＳ Ｐゴシック" pitchFamily="50" charset="-128"/>
                <a:sym typeface="ヒラギノ角ゴ ProN W6"/>
              </a:rPr>
              <a:t>携帯電話</a:t>
            </a:r>
          </a:p>
        </p:txBody>
      </p:sp>
      <p:pic>
        <p:nvPicPr>
          <p:cNvPr id="2253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8450" y="4089400"/>
            <a:ext cx="3070225"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40" name="Rectangle 14"/>
          <p:cNvSpPr>
            <a:spLocks/>
          </p:cNvSpPr>
          <p:nvPr/>
        </p:nvSpPr>
        <p:spPr bwMode="auto">
          <a:xfrm>
            <a:off x="3008313" y="6008688"/>
            <a:ext cx="1601787"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70000"/>
              </a:lnSpc>
            </a:pPr>
            <a:r>
              <a:rPr kumimoji="0" lang="ja-JP" altLang="en-US" sz="2100">
                <a:solidFill>
                  <a:srgbClr val="340047"/>
                </a:solidFill>
                <a:latin typeface="ヒラギノ角ゴ ProN W6"/>
                <a:ea typeface="ＭＳ Ｐゴシック" pitchFamily="50" charset="-128"/>
                <a:sym typeface="ヒラギノ角ゴ ProN W6"/>
              </a:rPr>
              <a:t>防災無線</a:t>
            </a:r>
          </a:p>
        </p:txBody>
      </p:sp>
      <p:sp>
        <p:nvSpPr>
          <p:cNvPr id="22541" name="Rectangle 15"/>
          <p:cNvSpPr>
            <a:spLocks/>
          </p:cNvSpPr>
          <p:nvPr/>
        </p:nvSpPr>
        <p:spPr bwMode="auto">
          <a:xfrm>
            <a:off x="488950" y="5432425"/>
            <a:ext cx="160178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70000"/>
              </a:lnSpc>
            </a:pPr>
            <a:r>
              <a:rPr kumimoji="0" lang="ja-JP" altLang="en-US" sz="2100">
                <a:solidFill>
                  <a:srgbClr val="340047"/>
                </a:solidFill>
                <a:latin typeface="ヒラギノ角ゴ ProN W6"/>
                <a:ea typeface="ＭＳ Ｐゴシック" pitchFamily="50" charset="-128"/>
                <a:sym typeface="ヒラギノ角ゴ ProN W6"/>
              </a:rPr>
              <a:t>広報車</a:t>
            </a:r>
          </a:p>
        </p:txBody>
      </p:sp>
      <p:sp>
        <p:nvSpPr>
          <p:cNvPr id="22543" name="Rectangle 17"/>
          <p:cNvSpPr>
            <a:spLocks/>
          </p:cNvSpPr>
          <p:nvPr/>
        </p:nvSpPr>
        <p:spPr bwMode="auto">
          <a:xfrm>
            <a:off x="5817096" y="6247085"/>
            <a:ext cx="376220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170000"/>
              </a:lnSpc>
            </a:pPr>
            <a:r>
              <a:rPr kumimoji="0" lang="ja-JP" altLang="en-US" sz="2100" dirty="0" smtClean="0">
                <a:solidFill>
                  <a:srgbClr val="340047"/>
                </a:solidFill>
                <a:latin typeface="ヒラギノ角ゴ ProN W6"/>
                <a:ea typeface="ＭＳ Ｐゴシック" pitchFamily="50" charset="-128"/>
                <a:sym typeface="ヒラギノ角ゴ ProN W6"/>
              </a:rPr>
              <a:t>インターネット・ホームページ</a:t>
            </a:r>
            <a:endParaRPr kumimoji="0" lang="en-US" altLang="ja-JP" sz="2100" dirty="0">
              <a:solidFill>
                <a:srgbClr val="340047"/>
              </a:solidFill>
              <a:latin typeface="ヒラギノ角ゴ ProN W6"/>
              <a:ea typeface="ＭＳ Ｐゴシック" pitchFamily="50" charset="-128"/>
              <a:sym typeface="ヒラギノ角ゴ ProN W6"/>
            </a:endParaRPr>
          </a:p>
        </p:txBody>
      </p:sp>
      <p:pic>
        <p:nvPicPr>
          <p:cNvPr id="22545"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1135" y="1353369"/>
            <a:ext cx="256222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JMA1850\Desktop\下関地方気象台.png"/>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5325952" y="4048835"/>
            <a:ext cx="4253346" cy="2198250"/>
          </a:xfrm>
          <a:prstGeom prst="rect">
            <a:avLst/>
          </a:prstGeom>
          <a:noFill/>
          <a:ln w="19050">
            <a:solidFill>
              <a:srgbClr val="9966FF"/>
            </a:solidFill>
          </a:ln>
          <a:extLst>
            <a:ext uri="{909E8E84-426E-40DD-AFC4-6F175D3DCCD1}">
              <a14:hiddenFill xmlns:a14="http://schemas.microsoft.com/office/drawing/2010/main">
                <a:solidFill>
                  <a:srgbClr val="FFFFFF"/>
                </a:solidFill>
              </a14:hiddenFill>
            </a:ext>
          </a:extLst>
        </p:spPr>
      </p:pic>
      <p:sp>
        <p:nvSpPr>
          <p:cNvPr id="25" name="Rectangle 3"/>
          <p:cNvSpPr>
            <a:spLocks/>
          </p:cNvSpPr>
          <p:nvPr/>
        </p:nvSpPr>
        <p:spPr bwMode="auto">
          <a:xfrm>
            <a:off x="1320800" y="122188"/>
            <a:ext cx="5277086"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ts val="1700"/>
              </a:lnSpc>
              <a:defRPr/>
            </a:pPr>
            <a:r>
              <a:rPr kumimoji="0" lang="ja-JP" altLang="en-US" sz="1800" b="1" dirty="0" smtClean="0">
                <a:latin typeface="ヒラギノ角ゴ ProN W6"/>
                <a:ea typeface="ヒラギノ角ゴ ProN W6"/>
                <a:cs typeface="ヒラギノ角ゴ ProN W6"/>
                <a:sym typeface="ヒラギノ角ゴ ProN W6"/>
              </a:rPr>
              <a:t>  み　　　 まも　　　　　　　　　　　　　</a:t>
            </a:r>
            <a:r>
              <a:rPr kumimoji="0" lang="ja-JP" altLang="en-US" sz="1800" b="1" dirty="0" err="1" smtClean="0">
                <a:latin typeface="ヒラギノ角ゴ ProN W6"/>
                <a:ea typeface="ヒラギノ角ゴ ProN W6"/>
                <a:cs typeface="ヒラギノ角ゴ ProN W6"/>
                <a:sym typeface="ヒラギノ角ゴ ProN W6"/>
              </a:rPr>
              <a:t>ちし</a:t>
            </a:r>
            <a:r>
              <a:rPr kumimoji="0" lang="ja-JP" altLang="en-US" sz="1800" b="1" dirty="0" smtClean="0">
                <a:latin typeface="ヒラギノ角ゴ ProN W6"/>
                <a:ea typeface="ヒラギノ角ゴ ProN W6"/>
                <a:cs typeface="ヒラギノ角ゴ ProN W6"/>
                <a:sym typeface="ヒラギノ角ゴ ProN W6"/>
              </a:rPr>
              <a:t>き　　 　　も</a:t>
            </a:r>
            <a:endParaRPr kumimoji="0" lang="en-US" altLang="ja-JP" sz="1800" b="1" dirty="0" smtClean="0">
              <a:latin typeface="ヒラギノ角ゴ ProN W6"/>
              <a:ea typeface="ヒラギノ角ゴ ProN W6"/>
              <a:cs typeface="ヒラギノ角ゴ ProN W6"/>
              <a:sym typeface="ヒラギノ角ゴ ProN W6"/>
            </a:endParaRPr>
          </a:p>
          <a:p>
            <a:pPr algn="l" eaLnBrk="1" hangingPunct="1">
              <a:lnSpc>
                <a:spcPts val="3500"/>
              </a:lnSpc>
              <a:defRPr/>
            </a:pPr>
            <a:r>
              <a:rPr kumimoji="0" lang="ja-JP" altLang="en-US" sz="3600" dirty="0" smtClean="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身を守るための知識を持つ</a:t>
            </a:r>
          </a:p>
        </p:txBody>
      </p:sp>
      <p:grpSp>
        <p:nvGrpSpPr>
          <p:cNvPr id="7" name="グループ化 6"/>
          <p:cNvGrpSpPr/>
          <p:nvPr/>
        </p:nvGrpSpPr>
        <p:grpSpPr>
          <a:xfrm>
            <a:off x="8473634" y="2836313"/>
            <a:ext cx="1104900" cy="885825"/>
            <a:chOff x="8473634" y="2836313"/>
            <a:chExt cx="1104900" cy="885825"/>
          </a:xfrm>
        </p:grpSpPr>
        <p:pic>
          <p:nvPicPr>
            <p:cNvPr id="6" name="Picture 3" descr="C:\Users\JMA8040\Desktop\電話.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3634" y="2836313"/>
              <a:ext cx="1104900" cy="885825"/>
            </a:xfrm>
            <a:prstGeom prst="rect">
              <a:avLst/>
            </a:prstGeom>
            <a:noFill/>
            <a:extLst>
              <a:ext uri="{909E8E84-426E-40DD-AFC4-6F175D3DCCD1}">
                <a14:hiddenFill xmlns:a14="http://schemas.microsoft.com/office/drawing/2010/main">
                  <a:solidFill>
                    <a:srgbClr val="FFFFFF"/>
                  </a:solidFill>
                </a14:hiddenFill>
              </a:ext>
            </a:extLst>
          </p:spPr>
        </p:pic>
        <p:sp>
          <p:nvSpPr>
            <p:cNvPr id="4" name="円/楕円 3"/>
            <p:cNvSpPr/>
            <p:nvPr/>
          </p:nvSpPr>
          <p:spPr bwMode="auto">
            <a:xfrm>
              <a:off x="8607255" y="3154287"/>
              <a:ext cx="738233" cy="373926"/>
            </a:xfrm>
            <a:prstGeom prst="ellipse">
              <a:avLst/>
            </a:prstGeom>
            <a:noFill/>
            <a:ln w="25400" cap="flat" cmpd="sng" algn="ctr">
              <a:noFill/>
              <a:prstDash val="sysDot"/>
              <a:round/>
              <a:headEnd type="none" w="med" len="med"/>
              <a:tailEnd type="none" w="med" len="med"/>
            </a:ln>
            <a:effectLst/>
            <a:ex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ja-JP" sz="2900" b="1" i="0" u="none" strike="noStrike" cap="none" normalizeH="0" baseline="0" dirty="0" smtClean="0">
                  <a:ln>
                    <a:noFill/>
                  </a:ln>
                  <a:solidFill>
                    <a:srgbClr val="000000"/>
                  </a:solidFill>
                  <a:effectLst>
                    <a:outerShdw blurRad="38100" dist="38100" dir="2700000" algn="tl">
                      <a:srgbClr val="000000">
                        <a:alpha val="43137"/>
                      </a:srgbClr>
                    </a:outerShdw>
                  </a:effectLst>
                  <a:latin typeface="Lucida Calligraphy" panose="03010101010101010101" pitchFamily="66" charset="0"/>
                  <a:ea typeface="ヒラギノ角ゴ ProN W3" charset="0"/>
                  <a:cs typeface="ヒラギノ角ゴ ProN W3" charset="0"/>
                  <a:sym typeface="Gill Sans" charset="0"/>
                </a:rPr>
                <a:t>177</a:t>
              </a:r>
              <a:endParaRPr kumimoji="0" lang="ja-JP" altLang="en-US" sz="2900" b="1" i="0" u="none" strike="noStrike" cap="none" normalizeH="0" baseline="0" dirty="0">
                <a:ln>
                  <a:noFill/>
                </a:ln>
                <a:solidFill>
                  <a:srgbClr val="000000"/>
                </a:solidFill>
                <a:effectLst>
                  <a:outerShdw blurRad="38100" dist="38100" dir="2700000" algn="tl">
                    <a:srgbClr val="000000">
                      <a:alpha val="43137"/>
                    </a:srgbClr>
                  </a:outerShdw>
                </a:effectLst>
                <a:latin typeface="Lucida Calligraphy" panose="03010101010101010101" pitchFamily="66"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387162680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17</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a:extLst/>
        </p:spPr>
      </p:pic>
    </p:spTree>
    <p:extLst>
      <p:ext uri="{BB962C8B-B14F-4D97-AF65-F5344CB8AC3E}">
        <p14:creationId xmlns:p14="http://schemas.microsoft.com/office/powerpoint/2010/main" val="72590601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459"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3073400"/>
            <a:ext cx="26368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19460"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0" y="177800"/>
            <a:ext cx="22352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19461" name="Rectangle 4"/>
          <p:cNvSpPr>
            <a:spLocks/>
          </p:cNvSpPr>
          <p:nvPr/>
        </p:nvSpPr>
        <p:spPr bwMode="auto">
          <a:xfrm>
            <a:off x="3851275" y="1995488"/>
            <a:ext cx="22129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リーダー</a:t>
            </a:r>
          </a:p>
        </p:txBody>
      </p:sp>
      <p:sp>
        <p:nvSpPr>
          <p:cNvPr id="19462" name="Rectangle 5"/>
          <p:cNvSpPr>
            <a:spLocks/>
          </p:cNvSpPr>
          <p:nvPr/>
        </p:nvSpPr>
        <p:spPr bwMode="auto">
          <a:xfrm>
            <a:off x="4392613" y="3084513"/>
            <a:ext cx="11303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記録</a:t>
            </a:r>
          </a:p>
        </p:txBody>
      </p:sp>
      <p:sp>
        <p:nvSpPr>
          <p:cNvPr id="19463" name="Rectangle 6"/>
          <p:cNvSpPr>
            <a:spLocks/>
          </p:cNvSpPr>
          <p:nvPr/>
        </p:nvSpPr>
        <p:spPr bwMode="auto">
          <a:xfrm>
            <a:off x="4392613" y="4171950"/>
            <a:ext cx="11303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発表</a:t>
            </a:r>
          </a:p>
        </p:txBody>
      </p:sp>
      <p:sp>
        <p:nvSpPr>
          <p:cNvPr id="19464" name="Rectangle 7"/>
          <p:cNvSpPr>
            <a:spLocks/>
          </p:cNvSpPr>
          <p:nvPr/>
        </p:nvSpPr>
        <p:spPr bwMode="auto">
          <a:xfrm>
            <a:off x="2317617" y="5047933"/>
            <a:ext cx="528029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ば　しょ　　　じゅうきょ　　　かぞく</a:t>
            </a:r>
            <a:endParaRPr kumimoji="0" lang="en-US" altLang="ja-JP" sz="2000" dirty="0" smtClean="0">
              <a:latin typeface="ヒラギノ角ゴ ProN W6"/>
              <a:ea typeface="ヒラギノ角ゴ ProN W6"/>
              <a:cs typeface="ヒラギノ角ゴ ProN W6"/>
              <a:sym typeface="ヒラギノ角ゴ ProN W6"/>
            </a:endParaRPr>
          </a:p>
          <a:p>
            <a:pPr eaLnBrk="1" hangingPunct="1"/>
            <a:r>
              <a:rPr kumimoji="0" lang="ja-JP" altLang="en-US" sz="4400" dirty="0" smtClean="0">
                <a:latin typeface="ヒラギノ角ゴ ProN W6"/>
                <a:ea typeface="ヒラギノ角ゴ ProN W6"/>
                <a:cs typeface="ヒラギノ角ゴ ProN W6"/>
                <a:sym typeface="ヒラギノ角ゴ ProN W6"/>
              </a:rPr>
              <a:t>くじ</a:t>
            </a:r>
            <a:r>
              <a:rPr kumimoji="0" lang="ja-JP" altLang="en-US" sz="4400" dirty="0">
                <a:latin typeface="ヒラギノ角ゴ ProN W6"/>
                <a:ea typeface="ヒラギノ角ゴ ProN W6"/>
                <a:cs typeface="ヒラギノ角ゴ ProN W6"/>
                <a:sym typeface="ヒラギノ角ゴ ProN W6"/>
              </a:rPr>
              <a:t>（場所・住居・家族）</a:t>
            </a:r>
          </a:p>
        </p:txBody>
      </p:sp>
      <p:pic>
        <p:nvPicPr>
          <p:cNvPr id="15" name="Picture 2"/>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44488" y="278235"/>
            <a:ext cx="2448272" cy="748877"/>
          </a:xfrm>
          <a:prstGeom prst="rect">
            <a:avLst/>
          </a:prstGeom>
          <a:noFill/>
          <a:ln>
            <a:noFill/>
          </a:ln>
          <a:extLst/>
        </p:spPr>
      </p:pic>
    </p:spTree>
    <p:extLst>
      <p:ext uri="{BB962C8B-B14F-4D97-AF65-F5344CB8AC3E}">
        <p14:creationId xmlns:p14="http://schemas.microsoft.com/office/powerpoint/2010/main" val="155147102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円/楕円 4"/>
          <p:cNvSpPr>
            <a:spLocks noChangeAspect="1"/>
          </p:cNvSpPr>
          <p:nvPr/>
        </p:nvSpPr>
        <p:spPr>
          <a:xfrm>
            <a:off x="5296842" y="1537197"/>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 name="テキスト ボックス 8"/>
          <p:cNvSpPr txBox="1">
            <a:spLocks noChangeArrowheads="1"/>
          </p:cNvSpPr>
          <p:nvPr/>
        </p:nvSpPr>
        <p:spPr bwMode="auto">
          <a:xfrm>
            <a:off x="4874567" y="1373684"/>
            <a:ext cx="5429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a:solidFill>
                  <a:srgbClr val="004C00"/>
                </a:solidFill>
              </a:rPr>
              <a:t>Ａ</a:t>
            </a:r>
          </a:p>
        </p:txBody>
      </p:sp>
      <p:sp>
        <p:nvSpPr>
          <p:cNvPr id="7" name="円/楕円 6"/>
          <p:cNvSpPr>
            <a:spLocks noChangeAspect="1"/>
          </p:cNvSpPr>
          <p:nvPr/>
        </p:nvSpPr>
        <p:spPr>
          <a:xfrm>
            <a:off x="7205016" y="4857355"/>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8" name="テキスト ボックス 8"/>
          <p:cNvSpPr txBox="1">
            <a:spLocks noChangeArrowheads="1"/>
          </p:cNvSpPr>
          <p:nvPr/>
        </p:nvSpPr>
        <p:spPr bwMode="auto">
          <a:xfrm>
            <a:off x="7445993" y="4682263"/>
            <a:ext cx="543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rgbClr val="004C00"/>
                </a:solidFill>
              </a:rPr>
              <a:t>Ｂ</a:t>
            </a:r>
          </a:p>
        </p:txBody>
      </p:sp>
      <p:sp>
        <p:nvSpPr>
          <p:cNvPr id="9" name="テキスト ボックス 8"/>
          <p:cNvSpPr txBox="1"/>
          <p:nvPr/>
        </p:nvSpPr>
        <p:spPr>
          <a:xfrm>
            <a:off x="1640632" y="5148481"/>
            <a:ext cx="2031325"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smtClean="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smtClean="0">
                <a:solidFill>
                  <a:srgbClr val="004C00"/>
                </a:solidFill>
                <a:cs typeface="+mn-cs"/>
              </a:rPr>
              <a:t>緊急避難場所</a:t>
            </a:r>
            <a:r>
              <a:rPr lang="ja-JP" altLang="en-US" sz="2000" b="1" dirty="0">
                <a:solidFill>
                  <a:srgbClr val="004C00"/>
                </a:solidFill>
                <a:cs typeface="+mn-cs"/>
              </a:rPr>
              <a:t>２</a:t>
            </a:r>
          </a:p>
        </p:txBody>
      </p:sp>
      <p:sp>
        <p:nvSpPr>
          <p:cNvPr id="10" name="テキスト ボックス 9"/>
          <p:cNvSpPr txBox="1">
            <a:spLocks noChangeArrowheads="1"/>
          </p:cNvSpPr>
          <p:nvPr/>
        </p:nvSpPr>
        <p:spPr bwMode="auto">
          <a:xfrm>
            <a:off x="761435" y="1730103"/>
            <a:ext cx="203132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smtClean="0">
                <a:solidFill>
                  <a:srgbClr val="004C00"/>
                </a:solidFill>
              </a:rPr>
              <a:t>きんきゅうひなんばしょ</a:t>
            </a:r>
            <a:endParaRPr kumimoji="0" lang="en-US" altLang="ja-JP" sz="1200" b="1" dirty="0" smtClean="0">
              <a:solidFill>
                <a:srgbClr val="004C00"/>
              </a:solidFill>
            </a:endParaRPr>
          </a:p>
          <a:p>
            <a:pPr eaLnBrk="1" hangingPunct="1"/>
            <a:r>
              <a:rPr kumimoji="0" lang="ja-JP" altLang="en-US" sz="2000" b="1" dirty="0" smtClean="0">
                <a:solidFill>
                  <a:srgbClr val="004C00"/>
                </a:solidFill>
              </a:rPr>
              <a:t>緊急避難</a:t>
            </a:r>
            <a:r>
              <a:rPr kumimoji="0" lang="ja-JP" altLang="en-US" sz="2000" b="1" dirty="0">
                <a:solidFill>
                  <a:srgbClr val="004C00"/>
                </a:solidFill>
              </a:rPr>
              <a:t>場所１</a:t>
            </a:r>
            <a:endParaRPr lang="ja-JP" altLang="en-US" sz="2000" b="1" dirty="0">
              <a:solidFill>
                <a:srgbClr val="004C00"/>
              </a:solidFill>
            </a:endParaRPr>
          </a:p>
        </p:txBody>
      </p:sp>
      <p:sp>
        <p:nvSpPr>
          <p:cNvPr id="11" name="テキスト ボックス 10"/>
          <p:cNvSpPr txBox="1">
            <a:spLocks noChangeArrowheads="1"/>
          </p:cNvSpPr>
          <p:nvPr/>
        </p:nvSpPr>
        <p:spPr bwMode="auto">
          <a:xfrm>
            <a:off x="6749170" y="1772816"/>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smtClean="0">
                <a:solidFill>
                  <a:srgbClr val="004C00"/>
                </a:solidFill>
              </a:rPr>
              <a:t> </a:t>
            </a:r>
            <a:r>
              <a:rPr kumimoji="0" lang="ja-JP" altLang="en-US" sz="1050" b="1" dirty="0" err="1" smtClean="0">
                <a:solidFill>
                  <a:srgbClr val="0000FF"/>
                </a:solidFill>
              </a:rPr>
              <a:t>す</a:t>
            </a:r>
            <a:r>
              <a:rPr kumimoji="0" lang="ja-JP" altLang="en-US" sz="1050" b="1" dirty="0" smtClean="0">
                <a:solidFill>
                  <a:srgbClr val="0000FF"/>
                </a:solidFill>
              </a:rPr>
              <a:t>いろ</a:t>
            </a:r>
            <a:endParaRPr kumimoji="0" lang="en-US" altLang="ja-JP" sz="1050" b="1" dirty="0" smtClean="0">
              <a:solidFill>
                <a:srgbClr val="0000FF"/>
              </a:solidFill>
            </a:endParaRPr>
          </a:p>
          <a:p>
            <a:pPr eaLnBrk="1" hangingPunct="1"/>
            <a:r>
              <a:rPr lang="ja-JP" altLang="en-US" sz="1600" b="1" dirty="0" smtClean="0">
                <a:solidFill>
                  <a:srgbClr val="0000FF"/>
                </a:solidFill>
              </a:rPr>
              <a:t>水路</a:t>
            </a:r>
            <a:endParaRPr lang="ja-JP" altLang="en-US" sz="1600" b="1" dirty="0">
              <a:solidFill>
                <a:srgbClr val="0000FF"/>
              </a:solidFill>
            </a:endParaRPr>
          </a:p>
        </p:txBody>
      </p:sp>
      <p:sp>
        <p:nvSpPr>
          <p:cNvPr id="12" name="テキスト ボックス 11"/>
          <p:cNvSpPr txBox="1">
            <a:spLocks noChangeArrowheads="1"/>
          </p:cNvSpPr>
          <p:nvPr/>
        </p:nvSpPr>
        <p:spPr bwMode="auto">
          <a:xfrm>
            <a:off x="4156882" y="480591"/>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smtClean="0">
                <a:solidFill>
                  <a:srgbClr val="004C00"/>
                </a:solidFill>
              </a:rPr>
              <a:t> </a:t>
            </a:r>
            <a:r>
              <a:rPr kumimoji="0" lang="ja-JP" altLang="en-US" sz="1050" b="1" dirty="0" err="1" smtClean="0">
                <a:solidFill>
                  <a:srgbClr val="0000FF"/>
                </a:solidFill>
              </a:rPr>
              <a:t>す</a:t>
            </a:r>
            <a:r>
              <a:rPr kumimoji="0" lang="ja-JP" altLang="en-US" sz="1050" b="1" dirty="0" smtClean="0">
                <a:solidFill>
                  <a:srgbClr val="0000FF"/>
                </a:solidFill>
              </a:rPr>
              <a:t>いろ</a:t>
            </a:r>
            <a:endParaRPr kumimoji="0" lang="en-US" altLang="ja-JP" sz="1050" b="1" dirty="0" smtClean="0">
              <a:solidFill>
                <a:srgbClr val="0000FF"/>
              </a:solidFill>
            </a:endParaRPr>
          </a:p>
          <a:p>
            <a:pPr eaLnBrk="1" hangingPunct="1"/>
            <a:r>
              <a:rPr lang="ja-JP" altLang="en-US" sz="1600" b="1" dirty="0" smtClean="0">
                <a:solidFill>
                  <a:srgbClr val="0000FF"/>
                </a:solidFill>
              </a:rPr>
              <a:t>水路</a:t>
            </a:r>
            <a:endParaRPr lang="ja-JP" altLang="en-US" sz="1600" b="1" dirty="0">
              <a:solidFill>
                <a:srgbClr val="0000FF"/>
              </a:solidFill>
            </a:endParaRPr>
          </a:p>
        </p:txBody>
      </p:sp>
    </p:spTree>
    <p:extLst>
      <p:ext uri="{BB962C8B-B14F-4D97-AF65-F5344CB8AC3E}">
        <p14:creationId xmlns:p14="http://schemas.microsoft.com/office/powerpoint/2010/main" val="343077236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グループ化 33"/>
          <p:cNvGrpSpPr/>
          <p:nvPr/>
        </p:nvGrpSpPr>
        <p:grpSpPr>
          <a:xfrm>
            <a:off x="6904017" y="3356992"/>
            <a:ext cx="1979532" cy="2136464"/>
            <a:chOff x="6904017" y="3356992"/>
            <a:chExt cx="1979532" cy="2136464"/>
          </a:xfrm>
        </p:grpSpPr>
        <p:sp>
          <p:nvSpPr>
            <p:cNvPr id="14" name="フリーフォーム 13"/>
            <p:cNvSpPr/>
            <p:nvPr/>
          </p:nvSpPr>
          <p:spPr bwMode="auto">
            <a:xfrm rot="21037354">
              <a:off x="8261249" y="3356992"/>
              <a:ext cx="622300" cy="649928"/>
            </a:xfrm>
            <a:custGeom>
              <a:avLst/>
              <a:gdLst>
                <a:gd name="connsiteX0" fmla="*/ 622300 w 622300"/>
                <a:gd name="connsiteY0" fmla="*/ 292100 h 577850"/>
                <a:gd name="connsiteX1" fmla="*/ 349250 w 622300"/>
                <a:gd name="connsiteY1" fmla="*/ 0 h 577850"/>
                <a:gd name="connsiteX2" fmla="*/ 0 w 622300"/>
                <a:gd name="connsiteY2" fmla="*/ 215900 h 577850"/>
                <a:gd name="connsiteX3" fmla="*/ 50800 w 622300"/>
                <a:gd name="connsiteY3" fmla="*/ 317500 h 577850"/>
                <a:gd name="connsiteX4" fmla="*/ 69850 w 622300"/>
                <a:gd name="connsiteY4" fmla="*/ 552450 h 577850"/>
                <a:gd name="connsiteX5" fmla="*/ 431800 w 622300"/>
                <a:gd name="connsiteY5" fmla="*/ 577850 h 577850"/>
                <a:gd name="connsiteX6" fmla="*/ 412750 w 622300"/>
                <a:gd name="connsiteY6" fmla="*/ 457200 h 577850"/>
                <a:gd name="connsiteX7" fmla="*/ 457200 w 622300"/>
                <a:gd name="connsiteY7" fmla="*/ 387350 h 577850"/>
                <a:gd name="connsiteX8" fmla="*/ 622300 w 622300"/>
                <a:gd name="connsiteY8" fmla="*/ 29210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300" h="577850">
                  <a:moveTo>
                    <a:pt x="622300" y="292100"/>
                  </a:moveTo>
                  <a:lnTo>
                    <a:pt x="349250" y="0"/>
                  </a:lnTo>
                  <a:lnTo>
                    <a:pt x="0" y="215900"/>
                  </a:lnTo>
                  <a:lnTo>
                    <a:pt x="50800" y="317500"/>
                  </a:lnTo>
                  <a:lnTo>
                    <a:pt x="69850" y="552450"/>
                  </a:lnTo>
                  <a:lnTo>
                    <a:pt x="431800" y="577850"/>
                  </a:lnTo>
                  <a:lnTo>
                    <a:pt x="412750" y="457200"/>
                  </a:lnTo>
                  <a:lnTo>
                    <a:pt x="457200" y="387350"/>
                  </a:lnTo>
                  <a:lnTo>
                    <a:pt x="622300" y="2921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フリーフォーム 14"/>
            <p:cNvSpPr/>
            <p:nvPr/>
          </p:nvSpPr>
          <p:spPr bwMode="auto">
            <a:xfrm>
              <a:off x="8018586" y="4296198"/>
              <a:ext cx="698500" cy="520700"/>
            </a:xfrm>
            <a:custGeom>
              <a:avLst/>
              <a:gdLst>
                <a:gd name="connsiteX0" fmla="*/ 698500 w 698500"/>
                <a:gd name="connsiteY0" fmla="*/ 317500 h 520700"/>
                <a:gd name="connsiteX1" fmla="*/ 260350 w 698500"/>
                <a:gd name="connsiteY1" fmla="*/ 0 h 520700"/>
                <a:gd name="connsiteX2" fmla="*/ 76200 w 698500"/>
                <a:gd name="connsiteY2" fmla="*/ 203200 h 520700"/>
                <a:gd name="connsiteX3" fmla="*/ 0 w 698500"/>
                <a:gd name="connsiteY3" fmla="*/ 419100 h 520700"/>
                <a:gd name="connsiteX4" fmla="*/ 425450 w 698500"/>
                <a:gd name="connsiteY4" fmla="*/ 520700 h 520700"/>
                <a:gd name="connsiteX5" fmla="*/ 698500 w 698500"/>
                <a:gd name="connsiteY5" fmla="*/ 3175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00" h="520700">
                  <a:moveTo>
                    <a:pt x="698500" y="317500"/>
                  </a:moveTo>
                  <a:lnTo>
                    <a:pt x="260350" y="0"/>
                  </a:lnTo>
                  <a:lnTo>
                    <a:pt x="76200" y="203200"/>
                  </a:lnTo>
                  <a:lnTo>
                    <a:pt x="0" y="419100"/>
                  </a:lnTo>
                  <a:lnTo>
                    <a:pt x="425450" y="520700"/>
                  </a:lnTo>
                  <a:lnTo>
                    <a:pt x="698500" y="3175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フリーフォーム 15"/>
            <p:cNvSpPr/>
            <p:nvPr/>
          </p:nvSpPr>
          <p:spPr bwMode="auto">
            <a:xfrm rot="1400472">
              <a:off x="6904017" y="4515474"/>
              <a:ext cx="1049001" cy="977982"/>
            </a:xfrm>
            <a:custGeom>
              <a:avLst/>
              <a:gdLst>
                <a:gd name="connsiteX0" fmla="*/ 57150 w 787400"/>
                <a:gd name="connsiteY0" fmla="*/ 0 h 628650"/>
                <a:gd name="connsiteX1" fmla="*/ 787400 w 787400"/>
                <a:gd name="connsiteY1" fmla="*/ 298450 h 628650"/>
                <a:gd name="connsiteX2" fmla="*/ 755650 w 787400"/>
                <a:gd name="connsiteY2" fmla="*/ 628650 h 628650"/>
                <a:gd name="connsiteX3" fmla="*/ 184150 w 787400"/>
                <a:gd name="connsiteY3" fmla="*/ 482600 h 628650"/>
                <a:gd name="connsiteX4" fmla="*/ 0 w 787400"/>
                <a:gd name="connsiteY4" fmla="*/ 241300 h 628650"/>
                <a:gd name="connsiteX5" fmla="*/ 57150 w 787400"/>
                <a:gd name="connsiteY5"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00" h="628650">
                  <a:moveTo>
                    <a:pt x="57150" y="0"/>
                  </a:moveTo>
                  <a:lnTo>
                    <a:pt x="787400" y="298450"/>
                  </a:lnTo>
                  <a:lnTo>
                    <a:pt x="755650" y="628650"/>
                  </a:lnTo>
                  <a:lnTo>
                    <a:pt x="184150" y="482600"/>
                  </a:lnTo>
                  <a:lnTo>
                    <a:pt x="0" y="241300"/>
                  </a:lnTo>
                  <a:lnTo>
                    <a:pt x="57150" y="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2" name="フリーフォーム 1"/>
          <p:cNvSpPr/>
          <p:nvPr/>
        </p:nvSpPr>
        <p:spPr bwMode="auto">
          <a:xfrm>
            <a:off x="4044628" y="753666"/>
            <a:ext cx="1895475" cy="2171700"/>
          </a:xfrm>
          <a:custGeom>
            <a:avLst/>
            <a:gdLst>
              <a:gd name="connsiteX0" fmla="*/ 542925 w 1895475"/>
              <a:gd name="connsiteY0" fmla="*/ 2171700 h 2171700"/>
              <a:gd name="connsiteX1" fmla="*/ 0 w 1895475"/>
              <a:gd name="connsiteY1" fmla="*/ 1438275 h 2171700"/>
              <a:gd name="connsiteX2" fmla="*/ 1704975 w 1895475"/>
              <a:gd name="connsiteY2" fmla="*/ 0 h 2171700"/>
              <a:gd name="connsiteX3" fmla="*/ 1895475 w 1895475"/>
              <a:gd name="connsiteY3" fmla="*/ 171450 h 2171700"/>
              <a:gd name="connsiteX4" fmla="*/ 1562100 w 1895475"/>
              <a:gd name="connsiteY4" fmla="*/ 704850 h 2171700"/>
              <a:gd name="connsiteX5" fmla="*/ 1409700 w 1895475"/>
              <a:gd name="connsiteY5" fmla="*/ 1123950 h 2171700"/>
              <a:gd name="connsiteX6" fmla="*/ 1143000 w 1895475"/>
              <a:gd name="connsiteY6" fmla="*/ 1714500 h 2171700"/>
              <a:gd name="connsiteX7" fmla="*/ 876300 w 1895475"/>
              <a:gd name="connsiteY7" fmla="*/ 1990725 h 2171700"/>
              <a:gd name="connsiteX8" fmla="*/ 542925 w 1895475"/>
              <a:gd name="connsiteY8" fmla="*/ 217170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475" h="2171700">
                <a:moveTo>
                  <a:pt x="542925" y="2171700"/>
                </a:moveTo>
                <a:lnTo>
                  <a:pt x="0" y="1438275"/>
                </a:lnTo>
                <a:lnTo>
                  <a:pt x="1704975" y="0"/>
                </a:lnTo>
                <a:lnTo>
                  <a:pt x="1895475" y="171450"/>
                </a:lnTo>
                <a:lnTo>
                  <a:pt x="1562100" y="704850"/>
                </a:lnTo>
                <a:lnTo>
                  <a:pt x="1409700" y="1123950"/>
                </a:lnTo>
                <a:lnTo>
                  <a:pt x="1143000" y="1714500"/>
                </a:lnTo>
                <a:lnTo>
                  <a:pt x="876300" y="1990725"/>
                </a:lnTo>
                <a:lnTo>
                  <a:pt x="542925" y="2171700"/>
                </a:lnTo>
                <a:close/>
              </a:path>
            </a:pathLst>
          </a:custGeom>
          <a:solidFill>
            <a:srgbClr val="FFFF66">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フリーフォーム 2"/>
          <p:cNvSpPr/>
          <p:nvPr/>
        </p:nvSpPr>
        <p:spPr bwMode="auto">
          <a:xfrm>
            <a:off x="2266069" y="-17651"/>
            <a:ext cx="7645959" cy="5415144"/>
          </a:xfrm>
          <a:custGeom>
            <a:avLst/>
            <a:gdLst>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62300 w 7705725"/>
              <a:gd name="connsiteY5" fmla="*/ 3676650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20222 w 7705725"/>
              <a:gd name="connsiteY4" fmla="*/ 488946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45958 w 7655483"/>
              <a:gd name="connsiteY0" fmla="*/ 371475 h 5420249"/>
              <a:gd name="connsiteX1" fmla="*/ 2702483 w 7655483"/>
              <a:gd name="connsiteY1" fmla="*/ 5133975 h 5420249"/>
              <a:gd name="connsiteX2" fmla="*/ 1873808 w 7655483"/>
              <a:gd name="connsiteY2" fmla="*/ 4781550 h 5420249"/>
              <a:gd name="connsiteX3" fmla="*/ 0 w 7655483"/>
              <a:gd name="connsiteY3" fmla="*/ 5420249 h 5420249"/>
              <a:gd name="connsiteX4" fmla="*/ 969980 w 7655483"/>
              <a:gd name="connsiteY4" fmla="*/ 4889465 h 5420249"/>
              <a:gd name="connsiteX5" fmla="*/ 3142204 w 7655483"/>
              <a:gd name="connsiteY5" fmla="*/ 3716843 h 5420249"/>
              <a:gd name="connsiteX6" fmla="*/ 4543424 w 7655483"/>
              <a:gd name="connsiteY6" fmla="*/ 2621468 h 5420249"/>
              <a:gd name="connsiteX7" fmla="*/ 5173645 w 7655483"/>
              <a:gd name="connsiteY7" fmla="*/ 2000774 h 5420249"/>
              <a:gd name="connsiteX8" fmla="*/ 6963299 w 7655483"/>
              <a:gd name="connsiteY8" fmla="*/ 38623 h 5420249"/>
              <a:gd name="connsiteX9" fmla="*/ 7655483 w 7655483"/>
              <a:gd name="connsiteY9" fmla="*/ 0 h 5420249"/>
              <a:gd name="connsiteX10" fmla="*/ 7645958 w 7655483"/>
              <a:gd name="connsiteY10" fmla="*/ 371475 h 5420249"/>
              <a:gd name="connsiteX0" fmla="*/ 7645958 w 7645958"/>
              <a:gd name="connsiteY0" fmla="*/ 332852 h 5381626"/>
              <a:gd name="connsiteX1" fmla="*/ 2702483 w 7645958"/>
              <a:gd name="connsiteY1" fmla="*/ 5095352 h 5381626"/>
              <a:gd name="connsiteX2" fmla="*/ 1873808 w 7645958"/>
              <a:gd name="connsiteY2" fmla="*/ 4742927 h 5381626"/>
              <a:gd name="connsiteX3" fmla="*/ 0 w 7645958"/>
              <a:gd name="connsiteY3" fmla="*/ 5381626 h 5381626"/>
              <a:gd name="connsiteX4" fmla="*/ 969980 w 7645958"/>
              <a:gd name="connsiteY4" fmla="*/ 4850842 h 5381626"/>
              <a:gd name="connsiteX5" fmla="*/ 3142204 w 7645958"/>
              <a:gd name="connsiteY5" fmla="*/ 3678220 h 5381626"/>
              <a:gd name="connsiteX6" fmla="*/ 4543424 w 7645958"/>
              <a:gd name="connsiteY6" fmla="*/ 2582845 h 5381626"/>
              <a:gd name="connsiteX7" fmla="*/ 5173645 w 7645958"/>
              <a:gd name="connsiteY7" fmla="*/ 1962151 h 5381626"/>
              <a:gd name="connsiteX8" fmla="*/ 6963299 w 7645958"/>
              <a:gd name="connsiteY8" fmla="*/ 0 h 5381626"/>
              <a:gd name="connsiteX9" fmla="*/ 7637950 w 7645958"/>
              <a:gd name="connsiteY9" fmla="*/ 48392 h 5381626"/>
              <a:gd name="connsiteX10" fmla="*/ 7645958 w 7645958"/>
              <a:gd name="connsiteY10" fmla="*/ 332852 h 5381626"/>
              <a:gd name="connsiteX0" fmla="*/ 7645958 w 7645958"/>
              <a:gd name="connsiteY0" fmla="*/ 293300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293300 h 5342074"/>
              <a:gd name="connsiteX0" fmla="*/ 7645958 w 7645958"/>
              <a:gd name="connsiteY0" fmla="*/ 483153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934914 w 7645958"/>
              <a:gd name="connsiteY4" fmla="*/ 4787558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5173645 w 7645958"/>
              <a:gd name="connsiteY12" fmla="*/ 1922599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5253855 w 7645958"/>
              <a:gd name="connsiteY13" fmla="*/ 6981 h 5293682"/>
              <a:gd name="connsiteX14" fmla="*/ 7637950 w 7645958"/>
              <a:gd name="connsiteY14" fmla="*/ 0 h 5293682"/>
              <a:gd name="connsiteX15" fmla="*/ 7645958 w 7645958"/>
              <a:gd name="connsiteY15"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5253855 w 7645958"/>
              <a:gd name="connsiteY14" fmla="*/ 6981 h 5293682"/>
              <a:gd name="connsiteX15" fmla="*/ 7637950 w 7645958"/>
              <a:gd name="connsiteY15" fmla="*/ 0 h 5293682"/>
              <a:gd name="connsiteX16" fmla="*/ 7645958 w 7645958"/>
              <a:gd name="connsiteY16"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4957421 w 7645958"/>
              <a:gd name="connsiteY14" fmla="*/ 207108 h 5293682"/>
              <a:gd name="connsiteX15" fmla="*/ 5253855 w 7645958"/>
              <a:gd name="connsiteY15" fmla="*/ 6981 h 5293682"/>
              <a:gd name="connsiteX16" fmla="*/ 7637950 w 7645958"/>
              <a:gd name="connsiteY16" fmla="*/ 0 h 5293682"/>
              <a:gd name="connsiteX17" fmla="*/ 7645958 w 7645958"/>
              <a:gd name="connsiteY17" fmla="*/ 474313 h 529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45958" h="5293682">
                <a:moveTo>
                  <a:pt x="7645958" y="474313"/>
                </a:moveTo>
                <a:lnTo>
                  <a:pt x="2737548" y="5046960"/>
                </a:lnTo>
                <a:lnTo>
                  <a:pt x="1873808" y="4694535"/>
                </a:lnTo>
                <a:lnTo>
                  <a:pt x="0" y="5293682"/>
                </a:lnTo>
                <a:cubicBezTo>
                  <a:pt x="311638" y="5108843"/>
                  <a:pt x="404117" y="5026842"/>
                  <a:pt x="759587" y="4857824"/>
                </a:cubicBezTo>
                <a:cubicBezTo>
                  <a:pt x="642282" y="4655013"/>
                  <a:pt x="621409" y="4642054"/>
                  <a:pt x="425207" y="4447153"/>
                </a:cubicBezTo>
                <a:cubicBezTo>
                  <a:pt x="424997" y="4354976"/>
                  <a:pt x="489591" y="4361880"/>
                  <a:pt x="618068" y="4225659"/>
                </a:cubicBezTo>
                <a:cubicBezTo>
                  <a:pt x="775863" y="4163693"/>
                  <a:pt x="2318840" y="3462716"/>
                  <a:pt x="2721996" y="3300127"/>
                </a:cubicBezTo>
                <a:cubicBezTo>
                  <a:pt x="2819887" y="3228932"/>
                  <a:pt x="2792224" y="3276818"/>
                  <a:pt x="2862259" y="3157737"/>
                </a:cubicBezTo>
                <a:cubicBezTo>
                  <a:pt x="2932294" y="3212687"/>
                  <a:pt x="2980355" y="3302584"/>
                  <a:pt x="3028240" y="3329228"/>
                </a:cubicBezTo>
                <a:lnTo>
                  <a:pt x="4070041" y="2724306"/>
                </a:lnTo>
                <a:cubicBezTo>
                  <a:pt x="4193429" y="2449524"/>
                  <a:pt x="4220388" y="2419971"/>
                  <a:pt x="4308710" y="2200563"/>
                </a:cubicBezTo>
                <a:lnTo>
                  <a:pt x="3990185" y="1945401"/>
                </a:lnTo>
                <a:cubicBezTo>
                  <a:pt x="4245388" y="1563733"/>
                  <a:pt x="4272665" y="1142513"/>
                  <a:pt x="4527868" y="760845"/>
                </a:cubicBezTo>
                <a:cubicBezTo>
                  <a:pt x="4644753" y="642187"/>
                  <a:pt x="4840536" y="325766"/>
                  <a:pt x="4957421" y="207108"/>
                </a:cubicBezTo>
                <a:lnTo>
                  <a:pt x="5253855" y="6981"/>
                </a:lnTo>
                <a:lnTo>
                  <a:pt x="7637950" y="0"/>
                </a:lnTo>
                <a:lnTo>
                  <a:pt x="7645958" y="474313"/>
                </a:lnTo>
                <a:close/>
              </a:path>
            </a:pathLst>
          </a:custGeom>
          <a:solidFill>
            <a:srgbClr val="FFFF66">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フリーフォーム 3"/>
          <p:cNvSpPr/>
          <p:nvPr/>
        </p:nvSpPr>
        <p:spPr bwMode="auto">
          <a:xfrm>
            <a:off x="4816152" y="1020366"/>
            <a:ext cx="1047750" cy="1333500"/>
          </a:xfrm>
          <a:custGeom>
            <a:avLst/>
            <a:gdLst>
              <a:gd name="connsiteX0" fmla="*/ 428625 w 1047750"/>
              <a:gd name="connsiteY0" fmla="*/ 1333500 h 1333500"/>
              <a:gd name="connsiteX1" fmla="*/ 0 w 1047750"/>
              <a:gd name="connsiteY1" fmla="*/ 914400 h 1333500"/>
              <a:gd name="connsiteX2" fmla="*/ 1000125 w 1047750"/>
              <a:gd name="connsiteY2" fmla="*/ 0 h 1333500"/>
              <a:gd name="connsiteX3" fmla="*/ 1047750 w 1047750"/>
              <a:gd name="connsiteY3" fmla="*/ 57150 h 1333500"/>
              <a:gd name="connsiteX4" fmla="*/ 819150 w 1047750"/>
              <a:gd name="connsiteY4" fmla="*/ 476250 h 1333500"/>
              <a:gd name="connsiteX5" fmla="*/ 657225 w 1047750"/>
              <a:gd name="connsiteY5" fmla="*/ 838200 h 1333500"/>
              <a:gd name="connsiteX6" fmla="*/ 428625 w 1047750"/>
              <a:gd name="connsiteY6"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333500">
                <a:moveTo>
                  <a:pt x="428625" y="1333500"/>
                </a:moveTo>
                <a:lnTo>
                  <a:pt x="0" y="914400"/>
                </a:lnTo>
                <a:lnTo>
                  <a:pt x="1000125" y="0"/>
                </a:lnTo>
                <a:lnTo>
                  <a:pt x="1047750" y="57150"/>
                </a:lnTo>
                <a:lnTo>
                  <a:pt x="819150" y="476250"/>
                </a:lnTo>
                <a:lnTo>
                  <a:pt x="657225" y="838200"/>
                </a:lnTo>
                <a:lnTo>
                  <a:pt x="428625" y="1333500"/>
                </a:lnTo>
                <a:close/>
              </a:path>
            </a:pathLst>
          </a:custGeom>
          <a:solidFill>
            <a:srgbClr val="92D050">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フリーフォーム 4"/>
          <p:cNvSpPr/>
          <p:nvPr/>
        </p:nvSpPr>
        <p:spPr bwMode="auto">
          <a:xfrm>
            <a:off x="2682553" y="-17859"/>
            <a:ext cx="6467475" cy="4914900"/>
          </a:xfrm>
          <a:custGeom>
            <a:avLst/>
            <a:gdLst>
              <a:gd name="connsiteX0" fmla="*/ 6467475 w 6467475"/>
              <a:gd name="connsiteY0" fmla="*/ 0 h 4914900"/>
              <a:gd name="connsiteX1" fmla="*/ 4257675 w 6467475"/>
              <a:gd name="connsiteY1" fmla="*/ 2409825 h 4914900"/>
              <a:gd name="connsiteX2" fmla="*/ 2952750 w 6467475"/>
              <a:gd name="connsiteY2" fmla="*/ 3495675 h 4914900"/>
              <a:gd name="connsiteX3" fmla="*/ 1562100 w 6467475"/>
              <a:gd name="connsiteY3" fmla="*/ 4305300 h 4914900"/>
              <a:gd name="connsiteX4" fmla="*/ 381000 w 6467475"/>
              <a:gd name="connsiteY4" fmla="*/ 4914900 h 4914900"/>
              <a:gd name="connsiteX5" fmla="*/ 0 w 6467475"/>
              <a:gd name="connsiteY5" fmla="*/ 4524375 h 4914900"/>
              <a:gd name="connsiteX6" fmla="*/ 190500 w 6467475"/>
              <a:gd name="connsiteY6" fmla="*/ 4295775 h 4914900"/>
              <a:gd name="connsiteX7" fmla="*/ 2486025 w 6467475"/>
              <a:gd name="connsiteY7" fmla="*/ 3219450 h 4914900"/>
              <a:gd name="connsiteX8" fmla="*/ 2581275 w 6467475"/>
              <a:gd name="connsiteY8" fmla="*/ 3409950 h 4914900"/>
              <a:gd name="connsiteX9" fmla="*/ 3648075 w 6467475"/>
              <a:gd name="connsiteY9" fmla="*/ 2752725 h 4914900"/>
              <a:gd name="connsiteX10" fmla="*/ 3867150 w 6467475"/>
              <a:gd name="connsiteY10" fmla="*/ 2257425 h 4914900"/>
              <a:gd name="connsiteX11" fmla="*/ 3562350 w 6467475"/>
              <a:gd name="connsiteY11" fmla="*/ 1981200 h 4914900"/>
              <a:gd name="connsiteX12" fmla="*/ 4105275 w 6467475"/>
              <a:gd name="connsiteY12" fmla="*/ 790575 h 4914900"/>
              <a:gd name="connsiteX13" fmla="*/ 4600575 w 6467475"/>
              <a:gd name="connsiteY13" fmla="*/ 142875 h 4914900"/>
              <a:gd name="connsiteX14" fmla="*/ 4791075 w 6467475"/>
              <a:gd name="connsiteY14" fmla="*/ 9525 h 4914900"/>
              <a:gd name="connsiteX15" fmla="*/ 6467475 w 6467475"/>
              <a:gd name="connsiteY15" fmla="*/ 0 h 4914900"/>
              <a:gd name="connsiteX0" fmla="*/ 6467475 w 6467475"/>
              <a:gd name="connsiteY0" fmla="*/ 0 h 4914900"/>
              <a:gd name="connsiteX1" fmla="*/ 5245597 w 6467475"/>
              <a:gd name="connsiteY1" fmla="*/ 1394483 h 4914900"/>
              <a:gd name="connsiteX2" fmla="*/ 4257675 w 6467475"/>
              <a:gd name="connsiteY2" fmla="*/ 2409825 h 4914900"/>
              <a:gd name="connsiteX3" fmla="*/ 2952750 w 6467475"/>
              <a:gd name="connsiteY3" fmla="*/ 3495675 h 4914900"/>
              <a:gd name="connsiteX4" fmla="*/ 1562100 w 6467475"/>
              <a:gd name="connsiteY4" fmla="*/ 4305300 h 4914900"/>
              <a:gd name="connsiteX5" fmla="*/ 381000 w 6467475"/>
              <a:gd name="connsiteY5" fmla="*/ 4914900 h 4914900"/>
              <a:gd name="connsiteX6" fmla="*/ 0 w 6467475"/>
              <a:gd name="connsiteY6" fmla="*/ 4524375 h 4914900"/>
              <a:gd name="connsiteX7" fmla="*/ 190500 w 6467475"/>
              <a:gd name="connsiteY7" fmla="*/ 4295775 h 4914900"/>
              <a:gd name="connsiteX8" fmla="*/ 2486025 w 6467475"/>
              <a:gd name="connsiteY8" fmla="*/ 3219450 h 4914900"/>
              <a:gd name="connsiteX9" fmla="*/ 2581275 w 6467475"/>
              <a:gd name="connsiteY9" fmla="*/ 3409950 h 4914900"/>
              <a:gd name="connsiteX10" fmla="*/ 3648075 w 6467475"/>
              <a:gd name="connsiteY10" fmla="*/ 2752725 h 4914900"/>
              <a:gd name="connsiteX11" fmla="*/ 3867150 w 6467475"/>
              <a:gd name="connsiteY11" fmla="*/ 2257425 h 4914900"/>
              <a:gd name="connsiteX12" fmla="*/ 3562350 w 6467475"/>
              <a:gd name="connsiteY12" fmla="*/ 1981200 h 4914900"/>
              <a:gd name="connsiteX13" fmla="*/ 4105275 w 6467475"/>
              <a:gd name="connsiteY13" fmla="*/ 790575 h 4914900"/>
              <a:gd name="connsiteX14" fmla="*/ 4600575 w 6467475"/>
              <a:gd name="connsiteY14" fmla="*/ 142875 h 4914900"/>
              <a:gd name="connsiteX15" fmla="*/ 4791075 w 6467475"/>
              <a:gd name="connsiteY15" fmla="*/ 9525 h 4914900"/>
              <a:gd name="connsiteX16" fmla="*/ 6467475 w 6467475"/>
              <a:gd name="connsiteY16" fmla="*/ 0 h 4914900"/>
              <a:gd name="connsiteX0" fmla="*/ 6467475 w 6513199"/>
              <a:gd name="connsiteY0" fmla="*/ 0 h 4914900"/>
              <a:gd name="connsiteX1" fmla="*/ 5989175 w 6513199"/>
              <a:gd name="connsiteY1" fmla="*/ 580567 h 4914900"/>
              <a:gd name="connsiteX2" fmla="*/ 5245597 w 6513199"/>
              <a:gd name="connsiteY2" fmla="*/ 1394483 h 4914900"/>
              <a:gd name="connsiteX3" fmla="*/ 4257675 w 6513199"/>
              <a:gd name="connsiteY3" fmla="*/ 2409825 h 4914900"/>
              <a:gd name="connsiteX4" fmla="*/ 2952750 w 6513199"/>
              <a:gd name="connsiteY4" fmla="*/ 3495675 h 4914900"/>
              <a:gd name="connsiteX5" fmla="*/ 1562100 w 6513199"/>
              <a:gd name="connsiteY5" fmla="*/ 4305300 h 4914900"/>
              <a:gd name="connsiteX6" fmla="*/ 381000 w 6513199"/>
              <a:gd name="connsiteY6" fmla="*/ 4914900 h 4914900"/>
              <a:gd name="connsiteX7" fmla="*/ 0 w 6513199"/>
              <a:gd name="connsiteY7" fmla="*/ 4524375 h 4914900"/>
              <a:gd name="connsiteX8" fmla="*/ 190500 w 6513199"/>
              <a:gd name="connsiteY8" fmla="*/ 4295775 h 4914900"/>
              <a:gd name="connsiteX9" fmla="*/ 2486025 w 6513199"/>
              <a:gd name="connsiteY9" fmla="*/ 3219450 h 4914900"/>
              <a:gd name="connsiteX10" fmla="*/ 2581275 w 6513199"/>
              <a:gd name="connsiteY10" fmla="*/ 3409950 h 4914900"/>
              <a:gd name="connsiteX11" fmla="*/ 3648075 w 6513199"/>
              <a:gd name="connsiteY11" fmla="*/ 2752725 h 4914900"/>
              <a:gd name="connsiteX12" fmla="*/ 3867150 w 6513199"/>
              <a:gd name="connsiteY12" fmla="*/ 2257425 h 4914900"/>
              <a:gd name="connsiteX13" fmla="*/ 3562350 w 6513199"/>
              <a:gd name="connsiteY13" fmla="*/ 1981200 h 4914900"/>
              <a:gd name="connsiteX14" fmla="*/ 4105275 w 6513199"/>
              <a:gd name="connsiteY14" fmla="*/ 790575 h 4914900"/>
              <a:gd name="connsiteX15" fmla="*/ 4600575 w 6513199"/>
              <a:gd name="connsiteY15" fmla="*/ 142875 h 4914900"/>
              <a:gd name="connsiteX16" fmla="*/ 4791075 w 6513199"/>
              <a:gd name="connsiteY16" fmla="*/ 9525 h 4914900"/>
              <a:gd name="connsiteX17" fmla="*/ 6467475 w 6513199"/>
              <a:gd name="connsiteY17" fmla="*/ 0 h 4914900"/>
              <a:gd name="connsiteX0" fmla="*/ 6467475 w 6467475"/>
              <a:gd name="connsiteY0" fmla="*/ 0 h 4914900"/>
              <a:gd name="connsiteX1" fmla="*/ 5989175 w 6467475"/>
              <a:gd name="connsiteY1" fmla="*/ 580567 h 4914900"/>
              <a:gd name="connsiteX2" fmla="*/ 5245597 w 6467475"/>
              <a:gd name="connsiteY2" fmla="*/ 1394483 h 4914900"/>
              <a:gd name="connsiteX3" fmla="*/ 4257675 w 6467475"/>
              <a:gd name="connsiteY3" fmla="*/ 2409825 h 4914900"/>
              <a:gd name="connsiteX4" fmla="*/ 2952750 w 6467475"/>
              <a:gd name="connsiteY4" fmla="*/ 3495675 h 4914900"/>
              <a:gd name="connsiteX5" fmla="*/ 1562100 w 6467475"/>
              <a:gd name="connsiteY5" fmla="*/ 4305300 h 4914900"/>
              <a:gd name="connsiteX6" fmla="*/ 381000 w 6467475"/>
              <a:gd name="connsiteY6" fmla="*/ 4914900 h 4914900"/>
              <a:gd name="connsiteX7" fmla="*/ 0 w 6467475"/>
              <a:gd name="connsiteY7" fmla="*/ 4524375 h 4914900"/>
              <a:gd name="connsiteX8" fmla="*/ 190500 w 6467475"/>
              <a:gd name="connsiteY8" fmla="*/ 4295775 h 4914900"/>
              <a:gd name="connsiteX9" fmla="*/ 2486025 w 6467475"/>
              <a:gd name="connsiteY9" fmla="*/ 3219450 h 4914900"/>
              <a:gd name="connsiteX10" fmla="*/ 2581275 w 6467475"/>
              <a:gd name="connsiteY10" fmla="*/ 3409950 h 4914900"/>
              <a:gd name="connsiteX11" fmla="*/ 3648075 w 6467475"/>
              <a:gd name="connsiteY11" fmla="*/ 2752725 h 4914900"/>
              <a:gd name="connsiteX12" fmla="*/ 3867150 w 6467475"/>
              <a:gd name="connsiteY12" fmla="*/ 2257425 h 4914900"/>
              <a:gd name="connsiteX13" fmla="*/ 3562350 w 6467475"/>
              <a:gd name="connsiteY13" fmla="*/ 1981200 h 4914900"/>
              <a:gd name="connsiteX14" fmla="*/ 4105275 w 6467475"/>
              <a:gd name="connsiteY14" fmla="*/ 790575 h 4914900"/>
              <a:gd name="connsiteX15" fmla="*/ 4600575 w 6467475"/>
              <a:gd name="connsiteY15" fmla="*/ 142875 h 4914900"/>
              <a:gd name="connsiteX16" fmla="*/ 4791075 w 6467475"/>
              <a:gd name="connsiteY16" fmla="*/ 9525 h 4914900"/>
              <a:gd name="connsiteX17" fmla="*/ 6467475 w 6467475"/>
              <a:gd name="connsiteY17" fmla="*/ 0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7475" h="4914900">
                <a:moveTo>
                  <a:pt x="6467475" y="0"/>
                </a:moveTo>
                <a:cubicBezTo>
                  <a:pt x="6379106" y="155464"/>
                  <a:pt x="6192821" y="348153"/>
                  <a:pt x="5989175" y="580567"/>
                </a:cubicBezTo>
                <a:cubicBezTo>
                  <a:pt x="5785529" y="812981"/>
                  <a:pt x="5527481" y="1089607"/>
                  <a:pt x="5245597" y="1394483"/>
                </a:cubicBezTo>
                <a:lnTo>
                  <a:pt x="4257675" y="2409825"/>
                </a:lnTo>
                <a:lnTo>
                  <a:pt x="2952750" y="3495675"/>
                </a:lnTo>
                <a:lnTo>
                  <a:pt x="1562100" y="4305300"/>
                </a:lnTo>
                <a:lnTo>
                  <a:pt x="381000" y="4914900"/>
                </a:lnTo>
                <a:lnTo>
                  <a:pt x="0" y="4524375"/>
                </a:lnTo>
                <a:lnTo>
                  <a:pt x="190500" y="4295775"/>
                </a:lnTo>
                <a:lnTo>
                  <a:pt x="2486025" y="3219450"/>
                </a:lnTo>
                <a:lnTo>
                  <a:pt x="2581275" y="3409950"/>
                </a:lnTo>
                <a:lnTo>
                  <a:pt x="3648075" y="2752725"/>
                </a:lnTo>
                <a:lnTo>
                  <a:pt x="3867150" y="2257425"/>
                </a:lnTo>
                <a:lnTo>
                  <a:pt x="3562350" y="1981200"/>
                </a:lnTo>
                <a:lnTo>
                  <a:pt x="4105275" y="790575"/>
                </a:lnTo>
                <a:lnTo>
                  <a:pt x="4600575" y="142875"/>
                </a:lnTo>
                <a:lnTo>
                  <a:pt x="4791075" y="9525"/>
                </a:lnTo>
                <a:lnTo>
                  <a:pt x="6467475" y="0"/>
                </a:lnTo>
                <a:close/>
              </a:path>
            </a:pathLst>
          </a:custGeom>
          <a:solidFill>
            <a:srgbClr val="92D050">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フリーフォーム 8"/>
          <p:cNvSpPr/>
          <p:nvPr/>
        </p:nvSpPr>
        <p:spPr bwMode="auto">
          <a:xfrm>
            <a:off x="5159053" y="1972867"/>
            <a:ext cx="1400175" cy="1428750"/>
          </a:xfrm>
          <a:custGeom>
            <a:avLst/>
            <a:gdLst>
              <a:gd name="connsiteX0" fmla="*/ 0 w 1371600"/>
              <a:gd name="connsiteY0" fmla="*/ 1209675 h 1400175"/>
              <a:gd name="connsiteX1" fmla="*/ 104775 w 1371600"/>
              <a:gd name="connsiteY1" fmla="*/ 1400175 h 1400175"/>
              <a:gd name="connsiteX2" fmla="*/ 1162050 w 1371600"/>
              <a:gd name="connsiteY2" fmla="*/ 781050 h 1400175"/>
              <a:gd name="connsiteX3" fmla="*/ 1371600 w 1371600"/>
              <a:gd name="connsiteY3" fmla="*/ 285750 h 1400175"/>
              <a:gd name="connsiteX4" fmla="*/ 1095375 w 1371600"/>
              <a:gd name="connsiteY4" fmla="*/ 0 h 1400175"/>
              <a:gd name="connsiteX5" fmla="*/ 981075 w 1371600"/>
              <a:gd name="connsiteY5" fmla="*/ 171450 h 1400175"/>
              <a:gd name="connsiteX6" fmla="*/ 0 w 1371600"/>
              <a:gd name="connsiteY6" fmla="*/ 1209675 h 1400175"/>
              <a:gd name="connsiteX0" fmla="*/ 0 w 1371600"/>
              <a:gd name="connsiteY0" fmla="*/ 1209675 h 1428750"/>
              <a:gd name="connsiteX1" fmla="*/ 114300 w 1371600"/>
              <a:gd name="connsiteY1" fmla="*/ 1428750 h 1428750"/>
              <a:gd name="connsiteX2" fmla="*/ 1162050 w 1371600"/>
              <a:gd name="connsiteY2" fmla="*/ 781050 h 1428750"/>
              <a:gd name="connsiteX3" fmla="*/ 1371600 w 1371600"/>
              <a:gd name="connsiteY3" fmla="*/ 285750 h 1428750"/>
              <a:gd name="connsiteX4" fmla="*/ 1095375 w 1371600"/>
              <a:gd name="connsiteY4" fmla="*/ 0 h 1428750"/>
              <a:gd name="connsiteX5" fmla="*/ 981075 w 1371600"/>
              <a:gd name="connsiteY5" fmla="*/ 171450 h 1428750"/>
              <a:gd name="connsiteX6" fmla="*/ 0 w 1371600"/>
              <a:gd name="connsiteY6" fmla="*/ 1209675 h 1428750"/>
              <a:gd name="connsiteX0" fmla="*/ 0 w 1400175"/>
              <a:gd name="connsiteY0" fmla="*/ 1209675 h 1428750"/>
              <a:gd name="connsiteX1" fmla="*/ 114300 w 1400175"/>
              <a:gd name="connsiteY1" fmla="*/ 1428750 h 1428750"/>
              <a:gd name="connsiteX2" fmla="*/ 1162050 w 1400175"/>
              <a:gd name="connsiteY2" fmla="*/ 781050 h 1428750"/>
              <a:gd name="connsiteX3" fmla="*/ 1400175 w 1400175"/>
              <a:gd name="connsiteY3" fmla="*/ 266700 h 1428750"/>
              <a:gd name="connsiteX4" fmla="*/ 1095375 w 1400175"/>
              <a:gd name="connsiteY4" fmla="*/ 0 h 1428750"/>
              <a:gd name="connsiteX5" fmla="*/ 981075 w 1400175"/>
              <a:gd name="connsiteY5" fmla="*/ 171450 h 1428750"/>
              <a:gd name="connsiteX6" fmla="*/ 0 w 1400175"/>
              <a:gd name="connsiteY6" fmla="*/ 12096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75" h="1428750">
                <a:moveTo>
                  <a:pt x="0" y="1209675"/>
                </a:moveTo>
                <a:lnTo>
                  <a:pt x="114300" y="1428750"/>
                </a:lnTo>
                <a:lnTo>
                  <a:pt x="1162050" y="781050"/>
                </a:lnTo>
                <a:lnTo>
                  <a:pt x="1400175" y="266700"/>
                </a:lnTo>
                <a:lnTo>
                  <a:pt x="1095375" y="0"/>
                </a:lnTo>
                <a:lnTo>
                  <a:pt x="981075" y="171450"/>
                </a:lnTo>
                <a:lnTo>
                  <a:pt x="0" y="1209675"/>
                </a:lnTo>
                <a:close/>
              </a:path>
            </a:pathLst>
          </a:custGeom>
          <a:solidFill>
            <a:srgbClr val="66CCFF">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フリーフォーム 20"/>
          <p:cNvSpPr/>
          <p:nvPr/>
        </p:nvSpPr>
        <p:spPr bwMode="auto">
          <a:xfrm>
            <a:off x="1532121" y="4611293"/>
            <a:ext cx="1386987" cy="1204441"/>
          </a:xfrm>
          <a:custGeom>
            <a:avLst/>
            <a:gdLst>
              <a:gd name="connsiteX0" fmla="*/ 0 w 1457325"/>
              <a:gd name="connsiteY0" fmla="*/ 1304925 h 1304925"/>
              <a:gd name="connsiteX1" fmla="*/ 1457325 w 1457325"/>
              <a:gd name="connsiteY1" fmla="*/ 342900 h 1304925"/>
              <a:gd name="connsiteX2" fmla="*/ 1104900 w 1457325"/>
              <a:gd name="connsiteY2" fmla="*/ 0 h 1304925"/>
              <a:gd name="connsiteX3" fmla="*/ 685800 w 1457325"/>
              <a:gd name="connsiteY3" fmla="*/ 400050 h 1304925"/>
              <a:gd name="connsiteX4" fmla="*/ 190500 w 1457325"/>
              <a:gd name="connsiteY4" fmla="*/ 857250 h 1304925"/>
              <a:gd name="connsiteX5" fmla="*/ 0 w 1457325"/>
              <a:gd name="connsiteY5"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27180"/>
              <a:gd name="connsiteY0" fmla="*/ 1304925 h 1304925"/>
              <a:gd name="connsiteX1" fmla="*/ 547888 w 1427180"/>
              <a:gd name="connsiteY1" fmla="*/ 875109 h 1304925"/>
              <a:gd name="connsiteX2" fmla="*/ 1427180 w 1427180"/>
              <a:gd name="connsiteY2" fmla="*/ 332851 h 1304925"/>
              <a:gd name="connsiteX3" fmla="*/ 1104900 w 1427180"/>
              <a:gd name="connsiteY3" fmla="*/ 0 h 1304925"/>
              <a:gd name="connsiteX4" fmla="*/ 685800 w 1427180"/>
              <a:gd name="connsiteY4" fmla="*/ 400050 h 1304925"/>
              <a:gd name="connsiteX5" fmla="*/ 190500 w 1427180"/>
              <a:gd name="connsiteY5" fmla="*/ 857250 h 1304925"/>
              <a:gd name="connsiteX6" fmla="*/ 0 w 1427180"/>
              <a:gd name="connsiteY6" fmla="*/ 1304925 h 1304925"/>
              <a:gd name="connsiteX0" fmla="*/ 0 w 1386987"/>
              <a:gd name="connsiteY0" fmla="*/ 1204441 h 1204441"/>
              <a:gd name="connsiteX1" fmla="*/ 507695 w 1386987"/>
              <a:gd name="connsiteY1" fmla="*/ 875109 h 1204441"/>
              <a:gd name="connsiteX2" fmla="*/ 1386987 w 1386987"/>
              <a:gd name="connsiteY2" fmla="*/ 332851 h 1204441"/>
              <a:gd name="connsiteX3" fmla="*/ 1064707 w 1386987"/>
              <a:gd name="connsiteY3" fmla="*/ 0 h 1204441"/>
              <a:gd name="connsiteX4" fmla="*/ 645607 w 1386987"/>
              <a:gd name="connsiteY4" fmla="*/ 400050 h 1204441"/>
              <a:gd name="connsiteX5" fmla="*/ 150307 w 1386987"/>
              <a:gd name="connsiteY5" fmla="*/ 857250 h 1204441"/>
              <a:gd name="connsiteX6" fmla="*/ 0 w 1386987"/>
              <a:gd name="connsiteY6" fmla="*/ 1204441 h 120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6987" h="1204441">
                <a:moveTo>
                  <a:pt x="0" y="1204441"/>
                </a:moveTo>
                <a:lnTo>
                  <a:pt x="507695" y="875109"/>
                </a:lnTo>
                <a:cubicBezTo>
                  <a:pt x="891228" y="637416"/>
                  <a:pt x="1083841" y="510254"/>
                  <a:pt x="1386987" y="332851"/>
                </a:cubicBezTo>
                <a:lnTo>
                  <a:pt x="1064707" y="0"/>
                </a:lnTo>
                <a:lnTo>
                  <a:pt x="645607" y="400050"/>
                </a:lnTo>
                <a:lnTo>
                  <a:pt x="150307" y="857250"/>
                </a:lnTo>
                <a:lnTo>
                  <a:pt x="0" y="1204441"/>
                </a:lnTo>
                <a:close/>
              </a:path>
            </a:pathLst>
          </a:custGeom>
          <a:solidFill>
            <a:srgbClr val="66CCFF">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フリーフォーム 22"/>
          <p:cNvSpPr/>
          <p:nvPr/>
        </p:nvSpPr>
        <p:spPr bwMode="auto">
          <a:xfrm>
            <a:off x="25078" y="5097068"/>
            <a:ext cx="828675" cy="1685925"/>
          </a:xfrm>
          <a:custGeom>
            <a:avLst/>
            <a:gdLst>
              <a:gd name="connsiteX0" fmla="*/ 800100 w 828675"/>
              <a:gd name="connsiteY0" fmla="*/ 742950 h 1685925"/>
              <a:gd name="connsiteX1" fmla="*/ 0 w 828675"/>
              <a:gd name="connsiteY1" fmla="*/ 0 h 1685925"/>
              <a:gd name="connsiteX2" fmla="*/ 9525 w 828675"/>
              <a:gd name="connsiteY2" fmla="*/ 1685925 h 1685925"/>
              <a:gd name="connsiteX3" fmla="*/ 828675 w 828675"/>
              <a:gd name="connsiteY3" fmla="*/ 790575 h 1685925"/>
              <a:gd name="connsiteX4" fmla="*/ 800100 w 828675"/>
              <a:gd name="connsiteY4" fmla="*/ 742950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75" h="1685925">
                <a:moveTo>
                  <a:pt x="800100" y="742950"/>
                </a:moveTo>
                <a:lnTo>
                  <a:pt x="0" y="0"/>
                </a:lnTo>
                <a:lnTo>
                  <a:pt x="9525" y="1685925"/>
                </a:lnTo>
                <a:lnTo>
                  <a:pt x="828675" y="790575"/>
                </a:lnTo>
                <a:lnTo>
                  <a:pt x="800100" y="742950"/>
                </a:lnTo>
                <a:close/>
              </a:path>
            </a:pathLst>
          </a:custGeom>
          <a:solidFill>
            <a:srgbClr val="66CCFF">
              <a:alpha val="50196"/>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フリーフォーム 23"/>
          <p:cNvSpPr/>
          <p:nvPr/>
        </p:nvSpPr>
        <p:spPr bwMode="auto">
          <a:xfrm>
            <a:off x="44127" y="4487466"/>
            <a:ext cx="1743075" cy="1371600"/>
          </a:xfrm>
          <a:custGeom>
            <a:avLst/>
            <a:gdLst>
              <a:gd name="connsiteX0" fmla="*/ 0 w 1743075"/>
              <a:gd name="connsiteY0" fmla="*/ 628650 h 1352550"/>
              <a:gd name="connsiteX1" fmla="*/ 752475 w 1743075"/>
              <a:gd name="connsiteY1" fmla="*/ 38100 h 1352550"/>
              <a:gd name="connsiteX2" fmla="*/ 1743075 w 1743075"/>
              <a:gd name="connsiteY2" fmla="*/ 0 h 1352550"/>
              <a:gd name="connsiteX3" fmla="*/ 819150 w 1743075"/>
              <a:gd name="connsiteY3" fmla="*/ 1352550 h 1352550"/>
              <a:gd name="connsiteX4" fmla="*/ 0 w 1743075"/>
              <a:gd name="connsiteY4" fmla="*/ 628650 h 1352550"/>
              <a:gd name="connsiteX0" fmla="*/ 0 w 1743075"/>
              <a:gd name="connsiteY0" fmla="*/ 628650 h 1371600"/>
              <a:gd name="connsiteX1" fmla="*/ 752475 w 1743075"/>
              <a:gd name="connsiteY1" fmla="*/ 38100 h 1371600"/>
              <a:gd name="connsiteX2" fmla="*/ 1743075 w 1743075"/>
              <a:gd name="connsiteY2" fmla="*/ 0 h 1371600"/>
              <a:gd name="connsiteX3" fmla="*/ 781050 w 1743075"/>
              <a:gd name="connsiteY3" fmla="*/ 1371600 h 1371600"/>
              <a:gd name="connsiteX4" fmla="*/ 0 w 1743075"/>
              <a:gd name="connsiteY4" fmla="*/ 628650 h 1371600"/>
              <a:gd name="connsiteX0" fmla="*/ 0 w 1743075"/>
              <a:gd name="connsiteY0" fmla="*/ 628650 h 1371600"/>
              <a:gd name="connsiteX1" fmla="*/ 752475 w 1743075"/>
              <a:gd name="connsiteY1" fmla="*/ 38100 h 1371600"/>
              <a:gd name="connsiteX2" fmla="*/ 1743075 w 1743075"/>
              <a:gd name="connsiteY2" fmla="*/ 0 h 1371600"/>
              <a:gd name="connsiteX3" fmla="*/ 1343025 w 1743075"/>
              <a:gd name="connsiteY3" fmla="*/ 628650 h 1371600"/>
              <a:gd name="connsiteX4" fmla="*/ 781050 w 1743075"/>
              <a:gd name="connsiteY4" fmla="*/ 1371600 h 1371600"/>
              <a:gd name="connsiteX5" fmla="*/ 0 w 1743075"/>
              <a:gd name="connsiteY5" fmla="*/ 62865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3075" h="1371600">
                <a:moveTo>
                  <a:pt x="0" y="628650"/>
                </a:moveTo>
                <a:lnTo>
                  <a:pt x="752475" y="38100"/>
                </a:lnTo>
                <a:lnTo>
                  <a:pt x="1743075" y="0"/>
                </a:lnTo>
                <a:cubicBezTo>
                  <a:pt x="1593850" y="196850"/>
                  <a:pt x="1492250" y="431800"/>
                  <a:pt x="1343025" y="628650"/>
                </a:cubicBezTo>
                <a:lnTo>
                  <a:pt x="781050" y="1371600"/>
                </a:lnTo>
                <a:lnTo>
                  <a:pt x="0" y="628650"/>
                </a:lnTo>
                <a:close/>
              </a:path>
            </a:pathLst>
          </a:custGeom>
          <a:solidFill>
            <a:srgbClr val="0066FF">
              <a:alpha val="49804"/>
            </a:srgbClr>
          </a:solidFill>
          <a:ln w="25400" cap="flat" cmpd="sng" algn="ctr">
            <a:no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円/楕円 6"/>
          <p:cNvSpPr>
            <a:spLocks noChangeAspect="1"/>
          </p:cNvSpPr>
          <p:nvPr/>
        </p:nvSpPr>
        <p:spPr>
          <a:xfrm>
            <a:off x="5281290" y="1539481"/>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8614" name="テキスト ボックス 8"/>
          <p:cNvSpPr txBox="1">
            <a:spLocks noChangeArrowheads="1"/>
          </p:cNvSpPr>
          <p:nvPr/>
        </p:nvSpPr>
        <p:spPr bwMode="auto">
          <a:xfrm>
            <a:off x="4858610" y="1375500"/>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a:solidFill>
                  <a:srgbClr val="004C00"/>
                </a:solidFill>
              </a:rPr>
              <a:t>Ａ</a:t>
            </a:r>
          </a:p>
        </p:txBody>
      </p:sp>
      <p:sp>
        <p:nvSpPr>
          <p:cNvPr id="19" name="円/楕円 18"/>
          <p:cNvSpPr>
            <a:spLocks noChangeAspect="1"/>
          </p:cNvSpPr>
          <p:nvPr/>
        </p:nvSpPr>
        <p:spPr>
          <a:xfrm>
            <a:off x="7189465" y="4859639"/>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テキスト ボックス 8"/>
          <p:cNvSpPr txBox="1">
            <a:spLocks noChangeArrowheads="1"/>
          </p:cNvSpPr>
          <p:nvPr/>
        </p:nvSpPr>
        <p:spPr bwMode="auto">
          <a:xfrm>
            <a:off x="7430443" y="4684545"/>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rgbClr val="004C00"/>
                </a:solidFill>
              </a:rPr>
              <a:t>Ｂ</a:t>
            </a:r>
          </a:p>
        </p:txBody>
      </p:sp>
      <p:cxnSp>
        <p:nvCxnSpPr>
          <p:cNvPr id="29" name="直線コネクタ 28"/>
          <p:cNvCxnSpPr/>
          <p:nvPr/>
        </p:nvCxnSpPr>
        <p:spPr bwMode="auto">
          <a:xfrm>
            <a:off x="2255633" y="4124500"/>
            <a:ext cx="432049"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直線コネクタ 34"/>
          <p:cNvCxnSpPr/>
          <p:nvPr/>
        </p:nvCxnSpPr>
        <p:spPr bwMode="auto">
          <a:xfrm>
            <a:off x="2251783" y="4049711"/>
            <a:ext cx="7690"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3" name="グループ化 32"/>
          <p:cNvGrpSpPr/>
          <p:nvPr/>
        </p:nvGrpSpPr>
        <p:grpSpPr>
          <a:xfrm>
            <a:off x="2086967" y="4216326"/>
            <a:ext cx="505645" cy="508818"/>
            <a:chOff x="2086966" y="4216326"/>
            <a:chExt cx="505645" cy="508818"/>
          </a:xfrm>
        </p:grpSpPr>
        <p:cxnSp>
          <p:nvCxnSpPr>
            <p:cNvPr id="8" name="直線コネクタ 7"/>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直線コネクタ 29"/>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直線コネクタ 35"/>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38" name="直線コネクタ 37"/>
          <p:cNvCxnSpPr/>
          <p:nvPr/>
        </p:nvCxnSpPr>
        <p:spPr bwMode="auto">
          <a:xfrm>
            <a:off x="2681671" y="4548045"/>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40" name="グループ化 39"/>
          <p:cNvGrpSpPr/>
          <p:nvPr/>
        </p:nvGrpSpPr>
        <p:grpSpPr>
          <a:xfrm>
            <a:off x="720800" y="5975204"/>
            <a:ext cx="401724" cy="408507"/>
            <a:chOff x="2086966" y="4216326"/>
            <a:chExt cx="505645" cy="508818"/>
          </a:xfrm>
        </p:grpSpPr>
        <p:cxnSp>
          <p:nvCxnSpPr>
            <p:cNvPr id="41" name="直線コネクタ 40"/>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2" name="直線コネクタ 41"/>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 name="直線コネクタ 42"/>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44" name="グループ化 43"/>
          <p:cNvGrpSpPr/>
          <p:nvPr/>
        </p:nvGrpSpPr>
        <p:grpSpPr>
          <a:xfrm rot="16200000" flipH="1">
            <a:off x="833735" y="5855677"/>
            <a:ext cx="401724" cy="408507"/>
            <a:chOff x="2086966" y="4216326"/>
            <a:chExt cx="505645" cy="508818"/>
          </a:xfrm>
        </p:grpSpPr>
        <p:cxnSp>
          <p:nvCxnSpPr>
            <p:cNvPr id="45" name="直線コネクタ 44"/>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6" name="直線コネクタ 45"/>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7" name="直線コネクタ 46"/>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68616" name="Picture 2"/>
          <p:cNvPicPr>
            <a:picLocks noChangeAspect="1" noChangeArrowheads="1"/>
          </p:cNvPicPr>
          <p:nvPr/>
        </p:nvPicPr>
        <p:blipFill>
          <a:blip r:embed="rId4">
            <a:extLst>
              <a:ext uri="{28A0092B-C50C-407E-A947-70E740481C1C}">
                <a14:useLocalDpi xmlns:a14="http://schemas.microsoft.com/office/drawing/2010/main" val="0"/>
              </a:ext>
            </a:extLst>
          </a:blip>
          <a:srcRect l="5055" t="17773" r="4993" b="5469"/>
          <a:stretch>
            <a:fillRect/>
          </a:stretch>
        </p:blipFill>
        <p:spPr bwMode="auto">
          <a:xfrm>
            <a:off x="7721311" y="217885"/>
            <a:ext cx="2055814" cy="1408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テキスト ボックス 36"/>
          <p:cNvSpPr txBox="1">
            <a:spLocks noChangeArrowheads="1"/>
          </p:cNvSpPr>
          <p:nvPr/>
        </p:nvSpPr>
        <p:spPr bwMode="auto">
          <a:xfrm>
            <a:off x="6749170" y="1772816"/>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smtClean="0">
                <a:solidFill>
                  <a:srgbClr val="004C00"/>
                </a:solidFill>
              </a:rPr>
              <a:t> </a:t>
            </a:r>
            <a:r>
              <a:rPr kumimoji="0" lang="ja-JP" altLang="en-US" sz="1050" b="1" dirty="0" err="1" smtClean="0">
                <a:solidFill>
                  <a:srgbClr val="0000FF"/>
                </a:solidFill>
              </a:rPr>
              <a:t>す</a:t>
            </a:r>
            <a:r>
              <a:rPr kumimoji="0" lang="ja-JP" altLang="en-US" sz="1050" b="1" dirty="0" smtClean="0">
                <a:solidFill>
                  <a:srgbClr val="0000FF"/>
                </a:solidFill>
              </a:rPr>
              <a:t>いろ</a:t>
            </a:r>
            <a:endParaRPr kumimoji="0" lang="en-US" altLang="ja-JP" sz="1050" b="1" dirty="0" smtClean="0">
              <a:solidFill>
                <a:srgbClr val="0000FF"/>
              </a:solidFill>
            </a:endParaRPr>
          </a:p>
          <a:p>
            <a:pPr eaLnBrk="1" hangingPunct="1"/>
            <a:r>
              <a:rPr lang="ja-JP" altLang="en-US" sz="1600" b="1" dirty="0" smtClean="0">
                <a:solidFill>
                  <a:srgbClr val="0000FF"/>
                </a:solidFill>
              </a:rPr>
              <a:t>水路</a:t>
            </a:r>
            <a:endParaRPr lang="ja-JP" altLang="en-US" sz="1600" b="1" dirty="0">
              <a:solidFill>
                <a:srgbClr val="0000FF"/>
              </a:solidFill>
            </a:endParaRPr>
          </a:p>
        </p:txBody>
      </p:sp>
      <p:sp>
        <p:nvSpPr>
          <p:cNvPr id="39" name="テキスト ボックス 38"/>
          <p:cNvSpPr txBox="1">
            <a:spLocks noChangeArrowheads="1"/>
          </p:cNvSpPr>
          <p:nvPr/>
        </p:nvSpPr>
        <p:spPr bwMode="auto">
          <a:xfrm>
            <a:off x="4156882" y="480591"/>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smtClean="0">
                <a:solidFill>
                  <a:srgbClr val="004C00"/>
                </a:solidFill>
              </a:rPr>
              <a:t> </a:t>
            </a:r>
            <a:r>
              <a:rPr kumimoji="0" lang="ja-JP" altLang="en-US" sz="1050" b="1" dirty="0" err="1" smtClean="0">
                <a:solidFill>
                  <a:srgbClr val="0000FF"/>
                </a:solidFill>
              </a:rPr>
              <a:t>す</a:t>
            </a:r>
            <a:r>
              <a:rPr kumimoji="0" lang="ja-JP" altLang="en-US" sz="1050" b="1" dirty="0" smtClean="0">
                <a:solidFill>
                  <a:srgbClr val="0000FF"/>
                </a:solidFill>
              </a:rPr>
              <a:t>いろ</a:t>
            </a:r>
            <a:endParaRPr kumimoji="0" lang="en-US" altLang="ja-JP" sz="1050" b="1" dirty="0" smtClean="0">
              <a:solidFill>
                <a:srgbClr val="0000FF"/>
              </a:solidFill>
            </a:endParaRPr>
          </a:p>
          <a:p>
            <a:pPr eaLnBrk="1" hangingPunct="1"/>
            <a:r>
              <a:rPr lang="ja-JP" altLang="en-US" sz="1600" b="1" dirty="0" smtClean="0">
                <a:solidFill>
                  <a:srgbClr val="0000FF"/>
                </a:solidFill>
              </a:rPr>
              <a:t>水路</a:t>
            </a:r>
            <a:endParaRPr lang="ja-JP" altLang="en-US" sz="1600" b="1" dirty="0">
              <a:solidFill>
                <a:srgbClr val="0000FF"/>
              </a:solidFill>
            </a:endParaRPr>
          </a:p>
        </p:txBody>
      </p:sp>
      <p:sp>
        <p:nvSpPr>
          <p:cNvPr id="49" name="テキスト ボックス 48"/>
          <p:cNvSpPr txBox="1"/>
          <p:nvPr/>
        </p:nvSpPr>
        <p:spPr>
          <a:xfrm>
            <a:off x="1640632" y="5148481"/>
            <a:ext cx="2031325"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smtClean="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smtClean="0">
                <a:solidFill>
                  <a:srgbClr val="004C00"/>
                </a:solidFill>
                <a:cs typeface="+mn-cs"/>
              </a:rPr>
              <a:t>緊急避難場所</a:t>
            </a:r>
            <a:r>
              <a:rPr lang="ja-JP" altLang="en-US" sz="2000" b="1" dirty="0">
                <a:solidFill>
                  <a:srgbClr val="004C00"/>
                </a:solidFill>
                <a:cs typeface="+mn-cs"/>
              </a:rPr>
              <a:t>２</a:t>
            </a:r>
          </a:p>
        </p:txBody>
      </p:sp>
      <p:sp>
        <p:nvSpPr>
          <p:cNvPr id="50" name="テキスト ボックス 49"/>
          <p:cNvSpPr txBox="1">
            <a:spLocks noChangeArrowheads="1"/>
          </p:cNvSpPr>
          <p:nvPr/>
        </p:nvSpPr>
        <p:spPr bwMode="auto">
          <a:xfrm>
            <a:off x="761435" y="1730103"/>
            <a:ext cx="203132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smtClean="0">
                <a:solidFill>
                  <a:srgbClr val="004C00"/>
                </a:solidFill>
              </a:rPr>
              <a:t>きんきゅうひなんばしょ</a:t>
            </a:r>
            <a:endParaRPr kumimoji="0" lang="en-US" altLang="ja-JP" sz="1200" b="1" dirty="0" smtClean="0">
              <a:solidFill>
                <a:srgbClr val="004C00"/>
              </a:solidFill>
            </a:endParaRPr>
          </a:p>
          <a:p>
            <a:pPr eaLnBrk="1" hangingPunct="1"/>
            <a:r>
              <a:rPr kumimoji="0" lang="ja-JP" altLang="en-US" sz="2000" b="1" dirty="0" smtClean="0">
                <a:solidFill>
                  <a:srgbClr val="004C00"/>
                </a:solidFill>
              </a:rPr>
              <a:t>緊急避難</a:t>
            </a:r>
            <a:r>
              <a:rPr kumimoji="0" lang="ja-JP" altLang="en-US" sz="2000" b="1" dirty="0">
                <a:solidFill>
                  <a:srgbClr val="004C00"/>
                </a:solidFill>
              </a:rPr>
              <a:t>場所１</a:t>
            </a:r>
            <a:endParaRPr lang="ja-JP" altLang="en-US" sz="2000" b="1" dirty="0">
              <a:solidFill>
                <a:srgbClr val="004C00"/>
              </a:solidFill>
            </a:endParaRPr>
          </a:p>
        </p:txBody>
      </p:sp>
    </p:spTree>
    <p:extLst>
      <p:ext uri="{BB962C8B-B14F-4D97-AF65-F5344CB8AC3E}">
        <p14:creationId xmlns:p14="http://schemas.microsoft.com/office/powerpoint/2010/main" val="188797695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23813"/>
            <a:ext cx="98488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 2"/>
          <p:cNvGraphicFramePr>
            <a:graphicFrameLocks noGrp="1"/>
          </p:cNvGraphicFramePr>
          <p:nvPr/>
        </p:nvGraphicFramePr>
        <p:xfrm>
          <a:off x="239713" y="498475"/>
          <a:ext cx="9321799" cy="896938"/>
        </p:xfrm>
        <a:graphic>
          <a:graphicData uri="http://schemas.openxmlformats.org/drawingml/2006/table">
            <a:tbl>
              <a:tblPr firstRow="1" bandRow="1">
                <a:tableStyleId>{9D7B26C5-4107-4FEC-AEDC-1716B250A1EF}</a:tableStyleId>
              </a:tblPr>
              <a:tblGrid>
                <a:gridCol w="1832967"/>
                <a:gridCol w="1440675"/>
                <a:gridCol w="1656043"/>
                <a:gridCol w="1080028"/>
                <a:gridCol w="1008026"/>
                <a:gridCol w="1152030"/>
                <a:gridCol w="1152030"/>
              </a:tblGrid>
              <a:tr h="457319">
                <a:tc>
                  <a:txBody>
                    <a:bodyPr/>
                    <a:lstStyle/>
                    <a:p>
                      <a:endParaRPr lang="ja-JP" altLang="en-US" dirty="0"/>
                    </a:p>
                  </a:txBody>
                  <a:tcPr marL="91432" marR="91432" marT="45732" marB="45732"/>
                </a:tc>
                <a:tc gridSpan="4">
                  <a:txBody>
                    <a:bodyPr/>
                    <a:lstStyle/>
                    <a:p>
                      <a:endParaRPr lang="ja-JP" altLang="en-US" dirty="0"/>
                    </a:p>
                  </a:txBody>
                  <a:tcPr marL="91432" marR="91432" marT="45732" marB="45732"/>
                </a:tc>
                <a:tc hMerge="1">
                  <a:txBody>
                    <a:bodyPr/>
                    <a:lstStyle/>
                    <a:p>
                      <a:endParaRPr kumimoji="1" lang="ja-JP" altLang="en-US" dirty="0"/>
                    </a:p>
                  </a:txBody>
                  <a:tcPr/>
                </a:tc>
                <a:tc hMerge="1">
                  <a:txBody>
                    <a:bodyPr/>
                    <a:lstStyle/>
                    <a:p>
                      <a:endParaRPr kumimoji="1" lang="ja-JP" altLang="en-US" dirty="0"/>
                    </a:p>
                  </a:txBody>
                  <a:tcPr/>
                </a:tc>
                <a:tc hMerge="1">
                  <a:txBody>
                    <a:bodyPr/>
                    <a:lstStyle/>
                    <a:p>
                      <a:pPr algn="ctr"/>
                      <a:endParaRPr kumimoji="1" lang="ja-JP" altLang="en-US" sz="2400" dirty="0"/>
                    </a:p>
                  </a:txBody>
                  <a:tcPr/>
                </a:tc>
                <a:tc gridSpan="2">
                  <a:txBody>
                    <a:bodyPr/>
                    <a:lstStyle/>
                    <a:p>
                      <a:endParaRPr lang="ja-JP" altLang="en-US"/>
                    </a:p>
                  </a:txBody>
                  <a:tcPr marL="91432" marR="91432" marT="45732" marB="45732"/>
                </a:tc>
                <a:tc hMerge="1">
                  <a:txBody>
                    <a:bodyPr/>
                    <a:lstStyle/>
                    <a:p>
                      <a:pPr algn="ctr"/>
                      <a:endParaRPr kumimoji="1" lang="ja-JP" altLang="en-US" sz="2400" dirty="0"/>
                    </a:p>
                  </a:txBody>
                  <a:tcPr/>
                </a:tc>
              </a:tr>
              <a:tr h="439619">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dirty="0"/>
                    </a:p>
                  </a:txBody>
                  <a:tcPr marL="91432" marR="91432" marT="45732" marB="45732"/>
                </a:tc>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dirty="0"/>
                    </a:p>
                  </a:txBody>
                  <a:tcPr marL="91432" marR="91432" marT="45732" marB="45732"/>
                </a:tc>
              </a:tr>
            </a:tbl>
          </a:graphicData>
        </a:graphic>
      </p:graphicFrame>
      <p:sp>
        <p:nvSpPr>
          <p:cNvPr id="13" name="正方形/長方形 12"/>
          <p:cNvSpPr/>
          <p:nvPr/>
        </p:nvSpPr>
        <p:spPr bwMode="auto">
          <a:xfrm>
            <a:off x="3364758" y="951046"/>
            <a:ext cx="800220" cy="461665"/>
          </a:xfrm>
          <a:prstGeom prst="rect">
            <a:avLst/>
          </a:prstGeom>
          <a:noFill/>
        </p:spPr>
        <p:txBody>
          <a:bodyPr wrap="none">
            <a:spAutoFit/>
          </a:bodyPr>
          <a:lstStyle/>
          <a:p>
            <a:pPr algn="ctr">
              <a:defRPr/>
            </a:pPr>
            <a:r>
              <a:rPr lang="ja-JP" altLang="en-US" sz="2400" dirty="0" smtClean="0">
                <a:ln w="10160">
                  <a:solidFill>
                    <a:schemeClr val="accent1"/>
                  </a:solidFill>
                  <a:prstDash val="solid"/>
                </a:ln>
                <a:solidFill>
                  <a:schemeClr val="tx1"/>
                </a:solidFill>
                <a:effectLst>
                  <a:outerShdw blurRad="38100" dist="32000" dir="5400000" algn="tl">
                    <a:srgbClr val="000000">
                      <a:alpha val="30000"/>
                    </a:srgbClr>
                  </a:outerShdw>
                </a:effectLst>
              </a:rPr>
              <a:t>夕方</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sp>
        <p:nvSpPr>
          <p:cNvPr id="11" name="テキスト ボックス 10"/>
          <p:cNvSpPr txBox="1"/>
          <p:nvPr/>
        </p:nvSpPr>
        <p:spPr bwMode="auto">
          <a:xfrm>
            <a:off x="776536" y="1535112"/>
            <a:ext cx="5688632" cy="5062240"/>
          </a:xfrm>
          <a:prstGeom prst="rect">
            <a:avLst/>
          </a:prstGeom>
          <a:solidFill>
            <a:schemeClr val="accent3">
              <a:lumMod val="85000"/>
            </a:schemeClr>
          </a:solidFill>
        </p:spPr>
        <p:txBody>
          <a:bodyPr/>
          <a:lstStyle>
            <a:lvl1pPr eaLnBrk="0" hangingPunct="0">
              <a:defRPr kumimoji="1" sz="2900">
                <a:solidFill>
                  <a:srgbClr val="000000"/>
                </a:solidFill>
                <a:latin typeface="Gill Sans"/>
                <a:ea typeface="ヒラギノ角ゴ ProN W3"/>
                <a:cs typeface="ヒラギノ角ゴ ProN W3"/>
                <a:sym typeface="Gill Sans"/>
              </a:defRPr>
            </a:lvl1pPr>
            <a:lvl2pPr marL="742950" indent="-285750" eaLnBrk="0" hangingPunct="0">
              <a:defRPr kumimoji="1" sz="2900">
                <a:solidFill>
                  <a:srgbClr val="000000"/>
                </a:solidFill>
                <a:latin typeface="Gill Sans"/>
                <a:ea typeface="ヒラギノ角ゴ ProN W3"/>
                <a:cs typeface="ヒラギノ角ゴ ProN W3"/>
                <a:sym typeface="Gill Sans"/>
              </a:defRPr>
            </a:lvl2pPr>
            <a:lvl3pPr marL="1143000" indent="-228600" eaLnBrk="0" hangingPunct="0">
              <a:defRPr kumimoji="1" sz="2900">
                <a:solidFill>
                  <a:srgbClr val="000000"/>
                </a:solidFill>
                <a:latin typeface="Gill Sans"/>
                <a:ea typeface="ヒラギノ角ゴ ProN W3"/>
                <a:cs typeface="ヒラギノ角ゴ ProN W3"/>
                <a:sym typeface="Gill Sans"/>
              </a:defRPr>
            </a:lvl3pPr>
            <a:lvl4pPr marL="1600200" indent="-228600" eaLnBrk="0" hangingPunct="0">
              <a:defRPr kumimoji="1" sz="2900">
                <a:solidFill>
                  <a:srgbClr val="000000"/>
                </a:solidFill>
                <a:latin typeface="Gill Sans"/>
                <a:ea typeface="ヒラギノ角ゴ ProN W3"/>
                <a:cs typeface="ヒラギノ角ゴ ProN W3"/>
                <a:sym typeface="Gill Sans"/>
              </a:defRPr>
            </a:lvl4pPr>
            <a:lvl5pPr marL="2057400" indent="-228600" eaLnBrk="0" hangingPunct="0">
              <a:defRPr kumimoji="1" sz="29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9pPr>
          </a:lstStyle>
          <a:p>
            <a:pPr algn="ctr" eaLnBrk="1" hangingPunct="1">
              <a:defRPr/>
            </a:pPr>
            <a:r>
              <a:rPr lang="ja-JP" altLang="en-US" sz="3200" b="1" dirty="0" smtClean="0">
                <a:effectLst>
                  <a:outerShdw blurRad="38100" dist="38100" dir="2700000" algn="tl">
                    <a:srgbClr val="000000">
                      <a:alpha val="43137"/>
                    </a:srgbClr>
                  </a:outerShdw>
                </a:effectLst>
                <a:latin typeface="ヒラギノ角ゴ ProN W3"/>
                <a:ea typeface="メイリオ" pitchFamily="50" charset="-128"/>
                <a:cs typeface="メイリオ" pitchFamily="50" charset="-128"/>
              </a:rPr>
              <a:t>ニュース</a:t>
            </a:r>
            <a:endParaRPr lang="en-US" altLang="ja-JP" sz="3200" b="1" dirty="0" smtClean="0">
              <a:effectLst>
                <a:outerShdw blurRad="38100" dist="38100" dir="2700000" algn="tl">
                  <a:srgbClr val="000000">
                    <a:alpha val="43137"/>
                  </a:srgbClr>
                </a:outerShdw>
              </a:effectLst>
              <a:latin typeface="ヒラギノ角ゴ ProN W3"/>
              <a:ea typeface="メイリオ" pitchFamily="50" charset="-128"/>
              <a:cs typeface="メイリオ" pitchFamily="50" charset="-128"/>
            </a:endParaRPr>
          </a:p>
          <a:p>
            <a:pPr algn="ctr" eaLnBrk="1" hangingPunct="1">
              <a:lnSpc>
                <a:spcPct val="150000"/>
              </a:lnSpc>
              <a:defRPr/>
            </a:pPr>
            <a:r>
              <a:rPr lang="ja-JP" altLang="en-US" sz="2800" b="1" dirty="0" smtClean="0">
                <a:latin typeface="ヒラギノ角ゴ ProN W3"/>
                <a:ea typeface="メイリオ" pitchFamily="50" charset="-128"/>
                <a:cs typeface="メイリオ" pitchFamily="50" charset="-128"/>
              </a:rPr>
              <a:t>５日</a:t>
            </a:r>
            <a:r>
              <a:rPr lang="ja-JP" altLang="en-US" sz="2800" b="1" dirty="0">
                <a:latin typeface="ヒラギノ角ゴ ProN W3"/>
                <a:ea typeface="メイリオ" pitchFamily="50" charset="-128"/>
                <a:cs typeface="メイリオ" pitchFamily="50" charset="-128"/>
              </a:rPr>
              <a:t>昼前</a:t>
            </a:r>
            <a:r>
              <a:rPr lang="ja-JP" altLang="en-US" sz="2800" b="1" dirty="0" smtClean="0">
                <a:latin typeface="ヒラギノ角ゴ ProN W3"/>
                <a:ea typeface="メイリオ" pitchFamily="50" charset="-128"/>
                <a:cs typeface="メイリオ" pitchFamily="50" charset="-128"/>
              </a:rPr>
              <a:t>から６日にかけて</a:t>
            </a:r>
            <a:endParaRPr lang="en-US" altLang="ja-JP" sz="2800" b="1" dirty="0" smtClean="0">
              <a:latin typeface="ヒラギノ角ゴ ProN W3"/>
              <a:ea typeface="メイリオ" pitchFamily="50" charset="-128"/>
              <a:cs typeface="メイリオ" pitchFamily="50" charset="-128"/>
            </a:endParaRPr>
          </a:p>
          <a:p>
            <a:pPr eaLnBrk="1" hangingPunct="1">
              <a:lnSpc>
                <a:spcPct val="150000"/>
              </a:lnSpc>
              <a:defRPr/>
            </a:pPr>
            <a:r>
              <a:rPr lang="ja-JP" altLang="en-US" sz="1600" b="1" dirty="0" smtClean="0">
                <a:latin typeface="ヒラギノ角ゴ ProN W3"/>
                <a:ea typeface="メイリオ" pitchFamily="50" charset="-128"/>
                <a:cs typeface="メイリオ" pitchFamily="50" charset="-128"/>
              </a:rPr>
              <a:t>　ひじょう　はげ</a:t>
            </a:r>
            <a:endParaRPr lang="en-US" altLang="ja-JP" sz="1600" b="1" dirty="0" smtClean="0">
              <a:latin typeface="ヒラギノ角ゴ ProN W3"/>
              <a:ea typeface="メイリオ" pitchFamily="50" charset="-128"/>
              <a:cs typeface="メイリオ" pitchFamily="50" charset="-128"/>
            </a:endParaRPr>
          </a:p>
          <a:p>
            <a:pPr algn="ctr" eaLnBrk="1" hangingPunct="1">
              <a:defRPr/>
            </a:pPr>
            <a:r>
              <a:rPr lang="ja-JP" altLang="en-US" sz="2800" b="1" dirty="0" smtClean="0">
                <a:latin typeface="ヒラギノ角ゴ ProN W3"/>
                <a:ea typeface="メイリオ" pitchFamily="50" charset="-128"/>
                <a:cs typeface="メイリオ" pitchFamily="50" charset="-128"/>
              </a:rPr>
              <a:t>非常に激しい雨が降るでしょう</a:t>
            </a:r>
            <a:endParaRPr lang="en-US" altLang="ja-JP" sz="2800" b="1" dirty="0" smtClean="0">
              <a:latin typeface="ヒラギノ角ゴ ProN W3"/>
              <a:ea typeface="メイリオ" pitchFamily="50" charset="-128"/>
              <a:cs typeface="メイリオ" pitchFamily="50" charset="-128"/>
            </a:endParaRPr>
          </a:p>
          <a:p>
            <a:pPr algn="ctr" eaLnBrk="1" hangingPunct="1">
              <a:defRPr/>
            </a:pPr>
            <a:endParaRPr lang="en-US" altLang="ja-JP" sz="2800" b="1" dirty="0">
              <a:latin typeface="ヒラギノ角ゴ ProN W3"/>
              <a:ea typeface="メイリオ" pitchFamily="50" charset="-128"/>
              <a:cs typeface="メイリオ" pitchFamily="50" charset="-128"/>
            </a:endParaRPr>
          </a:p>
          <a:p>
            <a:pPr eaLnBrk="1" hangingPunct="1">
              <a:lnSpc>
                <a:spcPct val="150000"/>
              </a:lnSpc>
              <a:defRPr/>
            </a:pPr>
            <a:r>
              <a:rPr kumimoji="0" lang="ja-JP" altLang="en-US" sz="2400" dirty="0">
                <a:latin typeface="+mn-ea"/>
                <a:sym typeface="Lucida Grande" pitchFamily="-84" charset="0"/>
              </a:rPr>
              <a:t>　</a:t>
            </a:r>
            <a:r>
              <a:rPr kumimoji="0" lang="ja-JP" altLang="en-US" sz="2400" dirty="0" smtClean="0">
                <a:latin typeface="+mn-ea"/>
                <a:sym typeface="Lucida Grande" pitchFamily="-84" charset="0"/>
              </a:rPr>
              <a:t>低い</a:t>
            </a:r>
            <a:r>
              <a:rPr kumimoji="0" lang="ja-JP" altLang="en-US" sz="2400" dirty="0">
                <a:latin typeface="+mn-ea"/>
                <a:sym typeface="Lucida Grande" pitchFamily="-84" charset="0"/>
              </a:rPr>
              <a:t>土地の浸水、土砂災害、河川の急な増水、はん濫などに警戒してください。</a:t>
            </a:r>
          </a:p>
          <a:p>
            <a:pPr eaLnBrk="1" hangingPunct="1">
              <a:lnSpc>
                <a:spcPct val="150000"/>
              </a:lnSpc>
              <a:defRPr/>
            </a:pPr>
            <a:r>
              <a:rPr kumimoji="0" lang="ja-JP" altLang="en-US" sz="2400" dirty="0">
                <a:latin typeface="+mn-ea"/>
                <a:sym typeface="Lucida Grande" pitchFamily="-84" charset="0"/>
              </a:rPr>
              <a:t>　今後の気象情報や、気象台が発表する警報、注意報、気象情報に十分留意してください。</a:t>
            </a:r>
          </a:p>
          <a:p>
            <a:pPr algn="ctr" eaLnBrk="1" hangingPunct="1">
              <a:defRPr/>
            </a:pPr>
            <a:r>
              <a:rPr lang="ja-JP" altLang="en-US" sz="3200" b="1" dirty="0" smtClean="0">
                <a:latin typeface="ヒラギノ角ゴ ProN W3"/>
                <a:ea typeface="メイリオ" pitchFamily="50" charset="-128"/>
                <a:cs typeface="メイリオ" pitchFamily="50" charset="-128"/>
              </a:rPr>
              <a:t>　</a:t>
            </a:r>
            <a:endParaRPr lang="en-US" altLang="ja-JP" sz="3200" b="1" dirty="0" smtClean="0">
              <a:latin typeface="ヒラギノ角ゴ ProN W3"/>
              <a:ea typeface="メイリオ" pitchFamily="50" charset="-128"/>
              <a:cs typeface="メイリオ" pitchFamily="50" charset="-128"/>
            </a:endParaRPr>
          </a:p>
        </p:txBody>
      </p:sp>
      <p:sp>
        <p:nvSpPr>
          <p:cNvPr id="24" name="正方形/長方形 23"/>
          <p:cNvSpPr/>
          <p:nvPr/>
        </p:nvSpPr>
        <p:spPr bwMode="auto">
          <a:xfrm>
            <a:off x="4061473" y="472081"/>
            <a:ext cx="1723550"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7</a:t>
            </a:r>
            <a:r>
              <a:rPr lang="ja-JP" altLang="en-US" sz="2400" dirty="0" smtClean="0">
                <a:ln w="10160">
                  <a:solidFill>
                    <a:schemeClr val="accent1"/>
                  </a:solidFill>
                  <a:prstDash val="solid"/>
                </a:ln>
                <a:solidFill>
                  <a:schemeClr val="tx1"/>
                </a:solidFill>
                <a:effectLst>
                  <a:outerShdw blurRad="38100" dist="32000" dir="5400000" algn="tl">
                    <a:srgbClr val="000000">
                      <a:alpha val="30000"/>
                    </a:srgbClr>
                  </a:outerShdw>
                </a:effectLst>
              </a:rPr>
              <a:t>月</a:t>
            </a: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4</a:t>
            </a: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日（金）</a:t>
            </a:r>
          </a:p>
        </p:txBody>
      </p:sp>
      <p:sp>
        <p:nvSpPr>
          <p:cNvPr id="20" name="正方形/長方形 19"/>
          <p:cNvSpPr/>
          <p:nvPr/>
        </p:nvSpPr>
        <p:spPr>
          <a:xfrm>
            <a:off x="7686545" y="950223"/>
            <a:ext cx="492444" cy="461665"/>
          </a:xfrm>
          <a:prstGeom prst="rect">
            <a:avLst/>
          </a:prstGeom>
          <a:noFill/>
        </p:spPr>
        <p:txBody>
          <a:bodyPr wrap="none">
            <a:spAutoFit/>
          </a:bodyPr>
          <a:lstStyle/>
          <a:p>
            <a:pPr algn="ctr">
              <a:defRPr/>
            </a:pP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夜</a:t>
            </a:r>
          </a:p>
        </p:txBody>
      </p:sp>
      <p:sp>
        <p:nvSpPr>
          <p:cNvPr id="21" name="テキスト ボックス 3"/>
          <p:cNvSpPr txBox="1">
            <a:spLocks noChangeArrowheads="1"/>
          </p:cNvSpPr>
          <p:nvPr/>
        </p:nvSpPr>
        <p:spPr bwMode="auto">
          <a:xfrm>
            <a:off x="7617296" y="1493802"/>
            <a:ext cx="630942" cy="269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900" dirty="0" smtClean="0">
                <a:solidFill>
                  <a:srgbClr val="000000"/>
                </a:solidFill>
                <a:latin typeface="ヒラギノ角ゴ ProN W3"/>
                <a:ea typeface="メイリオ" pitchFamily="50" charset="-128"/>
                <a:cs typeface="メイリオ" pitchFamily="50" charset="-128"/>
              </a:rPr>
              <a:t>雨が降り始めた</a:t>
            </a:r>
            <a:endParaRPr lang="ja-JP" altLang="en-US" sz="2900" dirty="0">
              <a:solidFill>
                <a:srgbClr val="000000"/>
              </a:solidFill>
              <a:latin typeface="ヒラギノ角ゴ ProN W3"/>
              <a:ea typeface="メイリオ" pitchFamily="50" charset="-128"/>
              <a:cs typeface="メイリオ" pitchFamily="50" charset="-128"/>
            </a:endParaRPr>
          </a:p>
        </p:txBody>
      </p:sp>
      <p:pic>
        <p:nvPicPr>
          <p:cNvPr id="22" name="Picture 4" descr="C:\Users\jma8040\Documents\20140313174844\雨の階級イラスト\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7714" y="4437112"/>
            <a:ext cx="2390105" cy="2049413"/>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2444234" y="3745607"/>
            <a:ext cx="2364750" cy="415498"/>
          </a:xfrm>
          <a:prstGeom prst="rect">
            <a:avLst/>
          </a:prstGeom>
        </p:spPr>
        <p:txBody>
          <a:bodyPr wrap="none">
            <a:spAutoFit/>
          </a:bodyPr>
          <a:lstStyle/>
          <a:p>
            <a:pPr eaLnBrk="1" hangingPunct="1">
              <a:lnSpc>
                <a:spcPct val="150000"/>
              </a:lnSpc>
              <a:defRPr/>
            </a:pPr>
            <a:r>
              <a:rPr lang="ja-JP" altLang="en-US" sz="1400" dirty="0" smtClean="0">
                <a:latin typeface="ヒラギノ角ゴ ProN W3"/>
                <a:ea typeface="メイリオ" pitchFamily="50" charset="-128"/>
                <a:cs typeface="メイリオ" pitchFamily="50" charset="-128"/>
              </a:rPr>
              <a:t>しんすい </a:t>
            </a:r>
            <a:r>
              <a:rPr lang="en-US" altLang="ja-JP" sz="1400" dirty="0" smtClean="0">
                <a:latin typeface="ヒラギノ角ゴ ProN W3"/>
                <a:ea typeface="メイリオ" pitchFamily="50" charset="-128"/>
                <a:cs typeface="メイリオ" pitchFamily="50" charset="-128"/>
              </a:rPr>
              <a:t>	</a:t>
            </a:r>
            <a:r>
              <a:rPr lang="ja-JP" altLang="en-US" sz="1400" dirty="0" err="1" smtClean="0">
                <a:latin typeface="ヒラギノ角ゴ ProN W3"/>
                <a:ea typeface="メイリオ" pitchFamily="50" charset="-128"/>
                <a:cs typeface="メイリオ" pitchFamily="50" charset="-128"/>
              </a:rPr>
              <a:t>どしゃさ</a:t>
            </a:r>
            <a:r>
              <a:rPr lang="ja-JP" altLang="en-US" sz="1400" dirty="0" smtClean="0">
                <a:latin typeface="ヒラギノ角ゴ ProN W3"/>
                <a:ea typeface="メイリオ" pitchFamily="50" charset="-128"/>
                <a:cs typeface="メイリオ" pitchFamily="50" charset="-128"/>
              </a:rPr>
              <a:t>いがい</a:t>
            </a:r>
            <a:endParaRPr lang="en-US" altLang="ja-JP" sz="1400" dirty="0">
              <a:latin typeface="ヒラギノ角ゴ ProN W3"/>
              <a:ea typeface="メイリオ" pitchFamily="50" charset="-128"/>
              <a:cs typeface="メイリオ" pitchFamily="50" charset="-128"/>
            </a:endParaRPr>
          </a:p>
        </p:txBody>
      </p:sp>
      <p:sp>
        <p:nvSpPr>
          <p:cNvPr id="12" name="正方形/長方形 11"/>
          <p:cNvSpPr/>
          <p:nvPr/>
        </p:nvSpPr>
        <p:spPr>
          <a:xfrm>
            <a:off x="704528" y="4294257"/>
            <a:ext cx="4369167" cy="415498"/>
          </a:xfrm>
          <a:prstGeom prst="rect">
            <a:avLst/>
          </a:prstGeom>
        </p:spPr>
        <p:txBody>
          <a:bodyPr wrap="square">
            <a:spAutoFit/>
          </a:bodyPr>
          <a:lstStyle/>
          <a:p>
            <a:pPr eaLnBrk="1" hangingPunct="1">
              <a:lnSpc>
                <a:spcPct val="150000"/>
              </a:lnSpc>
              <a:defRPr/>
            </a:pPr>
            <a:r>
              <a:rPr lang="ja-JP" altLang="en-US" sz="1400" dirty="0" smtClean="0">
                <a:latin typeface="ヒラギノ角ゴ ProN W3"/>
                <a:ea typeface="メイリオ" pitchFamily="50" charset="-128"/>
                <a:cs typeface="メイリオ" pitchFamily="50" charset="-128"/>
              </a:rPr>
              <a:t>ぞうずい</a:t>
            </a:r>
            <a:r>
              <a:rPr lang="en-US" altLang="ja-JP" sz="1400" dirty="0" smtClean="0">
                <a:latin typeface="ヒラギノ角ゴ ProN W3"/>
                <a:ea typeface="メイリオ" pitchFamily="50" charset="-128"/>
                <a:cs typeface="メイリオ" pitchFamily="50" charset="-128"/>
              </a:rPr>
              <a:t>	</a:t>
            </a:r>
            <a:r>
              <a:rPr lang="ja-JP" altLang="en-US" sz="1400" dirty="0" smtClean="0">
                <a:latin typeface="ヒラギノ角ゴ ProN W3"/>
                <a:ea typeface="メイリオ" pitchFamily="50" charset="-128"/>
                <a:cs typeface="メイリオ" pitchFamily="50" charset="-128"/>
              </a:rPr>
              <a:t>　　　ら</a:t>
            </a:r>
            <a:r>
              <a:rPr lang="ja-JP" altLang="en-US" sz="1400" dirty="0" err="1" smtClean="0">
                <a:latin typeface="ヒラギノ角ゴ ProN W3"/>
                <a:ea typeface="メイリオ" pitchFamily="50" charset="-128"/>
                <a:cs typeface="メイリオ" pitchFamily="50" charset="-128"/>
              </a:rPr>
              <a:t>ん</a:t>
            </a:r>
            <a:r>
              <a:rPr lang="en-US" altLang="ja-JP" sz="1400" dirty="0" smtClean="0">
                <a:latin typeface="ヒラギノ角ゴ ProN W3"/>
                <a:ea typeface="メイリオ" pitchFamily="50" charset="-128"/>
                <a:cs typeface="メイリオ" pitchFamily="50" charset="-128"/>
              </a:rPr>
              <a:t>	</a:t>
            </a:r>
            <a:r>
              <a:rPr lang="ja-JP" altLang="en-US" sz="1400" dirty="0" smtClean="0">
                <a:latin typeface="ヒラギノ角ゴ ProN W3"/>
                <a:ea typeface="メイリオ" pitchFamily="50" charset="-128"/>
                <a:cs typeface="メイリオ" pitchFamily="50" charset="-128"/>
              </a:rPr>
              <a:t>　　　　　けいかい</a:t>
            </a:r>
            <a:endParaRPr lang="en-US" altLang="ja-JP" sz="1400" dirty="0">
              <a:latin typeface="ヒラギノ角ゴ ProN W3"/>
              <a:ea typeface="メイリオ" pitchFamily="50" charset="-128"/>
              <a:cs typeface="メイリオ" pitchFamily="50" charset="-128"/>
            </a:endParaRPr>
          </a:p>
        </p:txBody>
      </p:sp>
      <p:sp>
        <p:nvSpPr>
          <p:cNvPr id="14" name="正方形/長方形 13"/>
          <p:cNvSpPr/>
          <p:nvPr/>
        </p:nvSpPr>
        <p:spPr>
          <a:xfrm>
            <a:off x="704528" y="5401791"/>
            <a:ext cx="2185214" cy="415498"/>
          </a:xfrm>
          <a:prstGeom prst="rect">
            <a:avLst/>
          </a:prstGeom>
        </p:spPr>
        <p:txBody>
          <a:bodyPr wrap="none">
            <a:spAutoFit/>
          </a:bodyPr>
          <a:lstStyle/>
          <a:p>
            <a:pPr eaLnBrk="1" hangingPunct="1">
              <a:lnSpc>
                <a:spcPct val="150000"/>
              </a:lnSpc>
              <a:defRPr/>
            </a:pPr>
            <a:r>
              <a:rPr lang="ja-JP" altLang="en-US" sz="1400" dirty="0" smtClean="0">
                <a:latin typeface="ヒラギノ角ゴ ProN W3"/>
                <a:ea typeface="メイリオ" pitchFamily="50" charset="-128"/>
                <a:cs typeface="メイリオ" pitchFamily="50" charset="-128"/>
              </a:rPr>
              <a:t>けいほう</a:t>
            </a:r>
            <a:r>
              <a:rPr lang="en-US" altLang="ja-JP" sz="1400" dirty="0" smtClean="0">
                <a:latin typeface="ヒラギノ角ゴ ProN W3"/>
                <a:ea typeface="メイリオ" pitchFamily="50" charset="-128"/>
                <a:cs typeface="メイリオ" pitchFamily="50" charset="-128"/>
              </a:rPr>
              <a:t>	</a:t>
            </a:r>
            <a:r>
              <a:rPr lang="ja-JP" altLang="en-US" sz="1400" dirty="0" smtClean="0">
                <a:latin typeface="ヒラギノ角ゴ ProN W3"/>
                <a:ea typeface="メイリオ" pitchFamily="50" charset="-128"/>
                <a:cs typeface="メイリオ" pitchFamily="50" charset="-128"/>
              </a:rPr>
              <a:t>ちゅういほう</a:t>
            </a:r>
            <a:endParaRPr lang="en-US" altLang="ja-JP" sz="1400" dirty="0">
              <a:latin typeface="ヒラギノ角ゴ ProN W3"/>
              <a:ea typeface="メイリオ" pitchFamily="50" charset="-128"/>
              <a:cs typeface="メイリオ" pitchFamily="50" charset="-128"/>
            </a:endParaRPr>
          </a:p>
        </p:txBody>
      </p:sp>
    </p:spTree>
    <p:extLst>
      <p:ext uri="{BB962C8B-B14F-4D97-AF65-F5344CB8AC3E}">
        <p14:creationId xmlns:p14="http://schemas.microsoft.com/office/powerpoint/2010/main" val="304366547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33338"/>
            <a:ext cx="9848850"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7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4149725"/>
            <a:ext cx="18796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7174"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5100" y="1027113"/>
            <a:ext cx="1879600"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7"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2100" y="5013176"/>
            <a:ext cx="1759372"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10244" name="Rectangle 3"/>
          <p:cNvSpPr>
            <a:spLocks/>
          </p:cNvSpPr>
          <p:nvPr/>
        </p:nvSpPr>
        <p:spPr bwMode="auto">
          <a:xfrm>
            <a:off x="2263266" y="1555631"/>
            <a:ext cx="5354030" cy="4062651"/>
          </a:xfrm>
          <a:prstGeom prst="rect">
            <a:avLst/>
          </a:prstGeom>
          <a:noFill/>
          <a:ln>
            <a:noFill/>
          </a:ln>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marL="571500" indent="-571500" algn="l" eaLnBrk="1" hangingPunct="1">
              <a:lnSpc>
                <a:spcPct val="120000"/>
              </a:lnSpc>
              <a:buFont typeface="Arial" panose="020B0604020202020204" pitchFamily="34" charset="0"/>
              <a:buChar char="•"/>
              <a:defRPr/>
            </a:pPr>
            <a:r>
              <a:rPr kumimoji="0" lang="ja-JP" altLang="en-US" sz="4000" dirty="0" smtClean="0">
                <a:latin typeface="ヒラギノ角ゴ ProN W6"/>
                <a:ea typeface="ヒラギノ角ゴ ProN W6"/>
                <a:cs typeface="ヒラギノ角ゴ ProN W6"/>
                <a:sym typeface="ヒラギノ角ゴ ProN W6"/>
              </a:rPr>
              <a:t>イントロダクション</a:t>
            </a:r>
            <a:endParaRPr kumimoji="0" lang="en-US" altLang="ja-JP" sz="4000" dirty="0" smtClean="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smtClean="0">
                <a:latin typeface="ヒラギノ角ゴ ProN W6"/>
                <a:ea typeface="ヒラギノ角ゴ ProN W6"/>
                <a:cs typeface="ヒラギノ角ゴ ProN W6"/>
                <a:sym typeface="ヒラギノ角ゴ ProN W6"/>
              </a:rPr>
              <a:t>レクチャー</a:t>
            </a:r>
            <a:endParaRPr kumimoji="0" lang="en-US" altLang="ja-JP" sz="4000" dirty="0" smtClean="0">
              <a:latin typeface="ヒラギノ角ゴ ProN W6"/>
              <a:ea typeface="ヒラギノ角ゴ ProN W6"/>
              <a:cs typeface="ヒラギノ角ゴ ProN W6"/>
              <a:sym typeface="ヒラギノ角ゴ ProN W6"/>
            </a:endParaRPr>
          </a:p>
          <a:p>
            <a:pPr algn="l" eaLnBrk="1" hangingPunct="1"/>
            <a:r>
              <a:rPr kumimoji="0" lang="ja-JP" altLang="en-US" sz="2400" dirty="0">
                <a:latin typeface="ヒラギノ角ゴ ProN W6"/>
                <a:ea typeface="ヒラギノ角ゴ ProN W6"/>
                <a:cs typeface="ヒラギノ角ゴ ProN W6"/>
                <a:sym typeface="ヒラギノ角ゴ ProN W6"/>
              </a:rPr>
              <a:t>　　</a:t>
            </a:r>
            <a:r>
              <a:rPr kumimoji="0" lang="ja-JP" altLang="en-US" sz="2400" dirty="0" smtClean="0">
                <a:latin typeface="ヒラギノ角ゴ ProN W6"/>
                <a:ea typeface="ヒラギノ角ゴ ProN W6"/>
                <a:cs typeface="ヒラギノ角ゴ ProN W6"/>
                <a:sym typeface="ヒラギノ角ゴ ProN W6"/>
              </a:rPr>
              <a:t>グループワークで使う</a:t>
            </a:r>
            <a:endParaRPr kumimoji="0" lang="en-US" altLang="ja-JP" sz="2400" dirty="0">
              <a:latin typeface="ヒラギノ角ゴ ProN W6"/>
              <a:ea typeface="ヒラギノ角ゴ ProN W6"/>
              <a:cs typeface="ヒラギノ角ゴ ProN W6"/>
              <a:sym typeface="ヒラギノ角ゴ ProN W6"/>
            </a:endParaRPr>
          </a:p>
          <a:p>
            <a:pPr algn="l" eaLnBrk="1" hangingPunct="1"/>
            <a:r>
              <a:rPr kumimoji="0" lang="ja-JP" altLang="en-US" sz="2400" dirty="0">
                <a:latin typeface="ヒラギノ角ゴ ProN W6"/>
                <a:ea typeface="ヒラギノ角ゴ ProN W6"/>
                <a:cs typeface="ヒラギノ角ゴ ProN W6"/>
                <a:sym typeface="ヒラギノ角ゴ ProN W6"/>
              </a:rPr>
              <a:t>　　</a:t>
            </a:r>
            <a:r>
              <a:rPr kumimoji="0" lang="en-US" altLang="ja-JP" sz="2400" dirty="0" smtClean="0">
                <a:latin typeface="ヒラギノ角ゴ ProN W6"/>
                <a:ea typeface="ヒラギノ角ゴ ProN W6"/>
                <a:cs typeface="ヒラギノ角ゴ ProN W6"/>
                <a:sym typeface="ヒラギノ角ゴ ProN W6"/>
              </a:rPr>
              <a:t>	</a:t>
            </a:r>
            <a:r>
              <a:rPr kumimoji="0" lang="ja-JP" altLang="en-US" sz="2400" dirty="0" smtClean="0">
                <a:solidFill>
                  <a:srgbClr val="FF2712"/>
                </a:solidFill>
                <a:latin typeface="ヒラギノ角ゴ ProN W6"/>
                <a:ea typeface="ヒラギノ角ゴ ProN W6"/>
                <a:cs typeface="ヒラギノ角ゴ ProN W6"/>
                <a:sym typeface="ヒラギノ角ゴ ProN W6"/>
              </a:rPr>
              <a:t>ヒント</a:t>
            </a:r>
            <a:r>
              <a:rPr kumimoji="0" lang="ja-JP" altLang="en-US" sz="2400" dirty="0" smtClean="0">
                <a:latin typeface="ヒラギノ角ゴ ProN W6"/>
                <a:ea typeface="ヒラギノ角ゴ ProN W6"/>
                <a:cs typeface="ヒラギノ角ゴ ProN W6"/>
                <a:sym typeface="ヒラギノ角ゴ ProN W6"/>
              </a:rPr>
              <a:t>をお話するので</a:t>
            </a:r>
            <a:endParaRPr kumimoji="0" lang="en-US" altLang="ja-JP" sz="2400" dirty="0" smtClean="0">
              <a:latin typeface="ヒラギノ角ゴ ProN W6"/>
              <a:ea typeface="ヒラギノ角ゴ ProN W6"/>
              <a:cs typeface="ヒラギノ角ゴ ProN W6"/>
              <a:sym typeface="ヒラギノ角ゴ ProN W6"/>
            </a:endParaRPr>
          </a:p>
          <a:p>
            <a:pPr algn="l" eaLnBrk="1" hangingPunct="1"/>
            <a:r>
              <a:rPr kumimoji="0" lang="en-US" altLang="ja-JP" sz="2400" dirty="0">
                <a:latin typeface="ヒラギノ角ゴ ProN W6"/>
                <a:ea typeface="ヒラギノ角ゴ ProN W6"/>
                <a:cs typeface="ヒラギノ角ゴ ProN W6"/>
                <a:sym typeface="ヒラギノ角ゴ ProN W6"/>
              </a:rPr>
              <a:t>	</a:t>
            </a:r>
            <a:r>
              <a:rPr kumimoji="0" lang="en-US" altLang="ja-JP" sz="2400" dirty="0" smtClean="0">
                <a:latin typeface="ヒラギノ角ゴ ProN W6"/>
                <a:ea typeface="ヒラギノ角ゴ ProN W6"/>
                <a:cs typeface="ヒラギノ角ゴ ProN W6"/>
                <a:sym typeface="ヒラギノ角ゴ ProN W6"/>
              </a:rPr>
              <a:t>	</a:t>
            </a:r>
            <a:r>
              <a:rPr kumimoji="0" lang="ja-JP" altLang="en-US" sz="2400" dirty="0" smtClean="0">
                <a:latin typeface="ヒラギノ角ゴ ProN W6"/>
                <a:ea typeface="ヒラギノ角ゴ ProN W6"/>
                <a:cs typeface="ヒラギノ角ゴ ProN W6"/>
                <a:sym typeface="ヒラギノ角ゴ ProN W6"/>
              </a:rPr>
              <a:t>しっかりメモ</a:t>
            </a:r>
            <a:r>
              <a:rPr kumimoji="0" lang="ja-JP" altLang="en-US" sz="2400" dirty="0">
                <a:latin typeface="ヒラギノ角ゴ ProN W6"/>
                <a:ea typeface="ヒラギノ角ゴ ProN W6"/>
                <a:cs typeface="ヒラギノ角ゴ ProN W6"/>
                <a:sym typeface="ヒラギノ角ゴ ProN W6"/>
              </a:rPr>
              <a:t>を</a:t>
            </a:r>
            <a:r>
              <a:rPr kumimoji="0" lang="ja-JP" altLang="en-US" sz="2400" dirty="0" smtClean="0">
                <a:latin typeface="ヒラギノ角ゴ ProN W6"/>
                <a:ea typeface="ヒラギノ角ゴ ProN W6"/>
                <a:cs typeface="ヒラギノ角ゴ ProN W6"/>
                <a:sym typeface="ヒラギノ角ゴ ProN W6"/>
              </a:rPr>
              <a:t>とりましょう！</a:t>
            </a:r>
            <a:endParaRPr kumimoji="0" lang="en-US" altLang="ja-JP" sz="4000" dirty="0" smtClean="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smtClean="0">
                <a:latin typeface="ヒラギノ角ゴ ProN W6"/>
                <a:ea typeface="ヒラギノ角ゴ ProN W6"/>
                <a:cs typeface="ヒラギノ角ゴ ProN W6"/>
                <a:sym typeface="ヒラギノ角ゴ ProN W6"/>
              </a:rPr>
              <a:t>グループワーク</a:t>
            </a:r>
            <a:endParaRPr kumimoji="0" lang="en-US" altLang="ja-JP" sz="4000" dirty="0" smtClean="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a:latin typeface="ヒラギノ角ゴ ProN W6"/>
                <a:ea typeface="ヒラギノ角ゴ ProN W6"/>
                <a:cs typeface="ヒラギノ角ゴ ProN W6"/>
                <a:sym typeface="ヒラギノ角ゴ ProN W6"/>
              </a:rPr>
              <a:t>発表</a:t>
            </a:r>
            <a:endParaRPr kumimoji="0" lang="en-US" altLang="ja-JP" sz="4000" dirty="0" smtClean="0">
              <a:latin typeface="ヒラギノ角ゴ ProN W6"/>
              <a:ea typeface="ヒラギノ角ゴ ProN W6"/>
              <a:cs typeface="ヒラギノ角ゴ ProN W6"/>
              <a:sym typeface="ヒラギノ角ゴ ProN W6"/>
            </a:endParaRPr>
          </a:p>
        </p:txBody>
      </p:sp>
      <p:pic>
        <p:nvPicPr>
          <p:cNvPr id="8" name="Picture 2"/>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44488" y="278235"/>
            <a:ext cx="2448272" cy="748877"/>
          </a:xfrm>
          <a:prstGeom prst="rect">
            <a:avLst/>
          </a:prstGeom>
          <a:noFill/>
          <a:ln>
            <a:noFill/>
          </a:ln>
          <a:extLst/>
        </p:spPr>
      </p:pic>
    </p:spTree>
    <p:extLst>
      <p:ext uri="{BB962C8B-B14F-4D97-AF65-F5344CB8AC3E}">
        <p14:creationId xmlns:p14="http://schemas.microsoft.com/office/powerpoint/2010/main" val="231273333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05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1 つの角を切り取った四角形 46"/>
          <p:cNvSpPr/>
          <p:nvPr/>
        </p:nvSpPr>
        <p:spPr bwMode="auto">
          <a:xfrm flipH="1">
            <a:off x="3239055" y="3249610"/>
            <a:ext cx="1807200" cy="1150868"/>
          </a:xfrm>
          <a:prstGeom prst="snip1Rect">
            <a:avLst/>
          </a:prstGeom>
          <a:solidFill>
            <a:srgbClr val="FF99FF">
              <a:alpha val="80000"/>
            </a:srgbClr>
          </a:solid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kumimoji="0" lang="ja-JP" altLang="en-US" sz="3600" b="1" dirty="0" smtClean="0">
                <a:latin typeface="Gill Sans" charset="0"/>
                <a:ea typeface="ヒラギノ角ゴ ProN W3" charset="0"/>
                <a:cs typeface="ヒラギノ角ゴ ProN W3" charset="0"/>
                <a:sym typeface="Gill Sans" charset="0"/>
              </a:rPr>
              <a:t>○○○ </a:t>
            </a:r>
            <a:endParaRPr kumimoji="0" lang="ja-JP" altLang="en-US" sz="36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8" name="1 つの角を切り取った四角形 47"/>
          <p:cNvSpPr/>
          <p:nvPr/>
        </p:nvSpPr>
        <p:spPr bwMode="auto">
          <a:xfrm flipH="1">
            <a:off x="7048807" y="1484784"/>
            <a:ext cx="1980000" cy="1224136"/>
          </a:xfrm>
          <a:prstGeom prst="snip1Rect">
            <a:avLst/>
          </a:prstGeom>
          <a:solidFill>
            <a:srgbClr val="CCFF66">
              <a:alpha val="80000"/>
            </a:srgbClr>
          </a:solid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kumimoji="0" lang="ja-JP" altLang="en-US" sz="3600" b="1" dirty="0" smtClean="0">
                <a:latin typeface="Gill Sans" charset="0"/>
                <a:ea typeface="ヒラギノ角ゴ ProN W3" charset="0"/>
                <a:cs typeface="ヒラギノ角ゴ ProN W3" charset="0"/>
                <a:sym typeface="Gill Sans" charset="0"/>
              </a:rPr>
              <a:t>□□□</a:t>
            </a:r>
            <a:endParaRPr kumimoji="0" lang="en-US" altLang="ja-JP" sz="3600" b="1"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a:p>
            <a:pPr marL="0" marR="0" indent="0" defTabSz="914400" rtl="0" eaLnBrk="1" fontAlgn="base" latinLnBrk="0" hangingPunct="1">
              <a:lnSpc>
                <a:spcPct val="100000"/>
              </a:lnSpc>
              <a:spcBef>
                <a:spcPct val="0"/>
              </a:spcBef>
              <a:spcAft>
                <a:spcPct val="0"/>
              </a:spcAft>
              <a:buClrTx/>
              <a:buSzTx/>
              <a:buFontTx/>
              <a:buNone/>
              <a:tabLst/>
            </a:pPr>
            <a:endParaRPr kumimoji="0" lang="ja-JP" altLang="en-US" sz="14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49" name="グループ化 48"/>
          <p:cNvGrpSpPr/>
          <p:nvPr/>
        </p:nvGrpSpPr>
        <p:grpSpPr>
          <a:xfrm>
            <a:off x="3219162" y="1484783"/>
            <a:ext cx="1805846" cy="1224136"/>
            <a:chOff x="4353133" y="1772816"/>
            <a:chExt cx="1672853" cy="1095280"/>
          </a:xfrm>
        </p:grpSpPr>
        <p:sp>
          <p:nvSpPr>
            <p:cNvPr id="50" name="1 つの角を切り取った四角形 49"/>
            <p:cNvSpPr/>
            <p:nvPr/>
          </p:nvSpPr>
          <p:spPr bwMode="auto">
            <a:xfrm flipH="1">
              <a:off x="4353133" y="1772816"/>
              <a:ext cx="1672853" cy="1095280"/>
            </a:xfrm>
            <a:prstGeom prst="snip1Rect">
              <a:avLst/>
            </a:prstGeom>
            <a:solidFill>
              <a:srgbClr val="00B0F0">
                <a:alpha val="80000"/>
              </a:srgbClr>
            </a:solid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ja-JP" altLang="en-US" sz="3600" b="1"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rPr>
                <a:t>△△△</a:t>
              </a:r>
              <a:endParaRPr kumimoji="0" lang="en-US" altLang="ja-JP" sz="3600" b="1"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51" name="直線コネクタ 50"/>
            <p:cNvCxnSpPr/>
            <p:nvPr/>
          </p:nvCxnSpPr>
          <p:spPr bwMode="auto">
            <a:xfrm>
              <a:off x="4371561" y="1986173"/>
              <a:ext cx="180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2" name="直線コネクタ 51"/>
            <p:cNvCxnSpPr/>
            <p:nvPr/>
          </p:nvCxnSpPr>
          <p:spPr bwMode="auto">
            <a:xfrm>
              <a:off x="4561086" y="1782341"/>
              <a:ext cx="0" cy="180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53" name="直線コネクタ 52"/>
          <p:cNvCxnSpPr/>
          <p:nvPr/>
        </p:nvCxnSpPr>
        <p:spPr bwMode="auto">
          <a:xfrm>
            <a:off x="7041232" y="1751940"/>
            <a:ext cx="266087"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4" name="直線コネクタ 53"/>
          <p:cNvCxnSpPr/>
          <p:nvPr/>
        </p:nvCxnSpPr>
        <p:spPr bwMode="auto">
          <a:xfrm>
            <a:off x="7307319" y="1500483"/>
            <a:ext cx="0" cy="258772"/>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 name="直線コネクタ 54"/>
          <p:cNvCxnSpPr/>
          <p:nvPr/>
        </p:nvCxnSpPr>
        <p:spPr bwMode="auto">
          <a:xfrm>
            <a:off x="3244437" y="3481958"/>
            <a:ext cx="216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直線コネクタ 55"/>
          <p:cNvCxnSpPr/>
          <p:nvPr/>
        </p:nvCxnSpPr>
        <p:spPr bwMode="auto">
          <a:xfrm>
            <a:off x="3454131" y="3249610"/>
            <a:ext cx="0" cy="216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7" name="1 つの角を切り取った四角形 56"/>
          <p:cNvSpPr/>
          <p:nvPr/>
        </p:nvSpPr>
        <p:spPr bwMode="auto">
          <a:xfrm flipH="1">
            <a:off x="7041232" y="3212976"/>
            <a:ext cx="1980000" cy="1150868"/>
          </a:xfrm>
          <a:prstGeom prst="snip1Rect">
            <a:avLst/>
          </a:prstGeom>
          <a:solidFill>
            <a:srgbClr val="FFFF66">
              <a:alpha val="80000"/>
            </a:srgbClr>
          </a:solid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kumimoji="0" lang="ja-JP" altLang="en-US" sz="3600" b="1" dirty="0" smtClean="0">
                <a:latin typeface="Gill Sans" charset="0"/>
                <a:ea typeface="ヒラギノ角ゴ ProN W3" charset="0"/>
                <a:cs typeface="ヒラギノ角ゴ ProN W3" charset="0"/>
                <a:sym typeface="Gill Sans" charset="0"/>
              </a:rPr>
              <a:t>○○○</a:t>
            </a:r>
            <a:r>
              <a:rPr kumimoji="0" lang="ja-JP" altLang="en-US" sz="1400" b="1" dirty="0" smtClean="0">
                <a:latin typeface="Gill Sans" charset="0"/>
                <a:ea typeface="ヒラギノ角ゴ ProN W3" charset="0"/>
                <a:cs typeface="ヒラギノ角ゴ ProN W3" charset="0"/>
                <a:sym typeface="Gill Sans" charset="0"/>
              </a:rPr>
              <a:t> </a:t>
            </a:r>
            <a:endParaRPr kumimoji="0" lang="ja-JP" altLang="en-US" sz="14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58" name="直線コネクタ 57"/>
          <p:cNvCxnSpPr/>
          <p:nvPr/>
        </p:nvCxnSpPr>
        <p:spPr bwMode="auto">
          <a:xfrm>
            <a:off x="7033657" y="3494762"/>
            <a:ext cx="266087"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 name="直線コネクタ 58"/>
          <p:cNvCxnSpPr/>
          <p:nvPr/>
        </p:nvCxnSpPr>
        <p:spPr bwMode="auto">
          <a:xfrm>
            <a:off x="7299744" y="3235990"/>
            <a:ext cx="0" cy="258772"/>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60" name="グループ化 59"/>
          <p:cNvGrpSpPr/>
          <p:nvPr/>
        </p:nvGrpSpPr>
        <p:grpSpPr>
          <a:xfrm>
            <a:off x="5093476" y="1495428"/>
            <a:ext cx="204592" cy="227812"/>
            <a:chOff x="4371561" y="1782341"/>
            <a:chExt cx="189525" cy="203832"/>
          </a:xfrm>
        </p:grpSpPr>
        <p:cxnSp>
          <p:nvCxnSpPr>
            <p:cNvPr id="62" name="直線コネクタ 61"/>
            <p:cNvCxnSpPr/>
            <p:nvPr/>
          </p:nvCxnSpPr>
          <p:spPr bwMode="auto">
            <a:xfrm>
              <a:off x="4371561" y="1986173"/>
              <a:ext cx="180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 name="直線コネクタ 62"/>
            <p:cNvCxnSpPr/>
            <p:nvPr/>
          </p:nvCxnSpPr>
          <p:spPr bwMode="auto">
            <a:xfrm>
              <a:off x="4561086" y="1782341"/>
              <a:ext cx="0" cy="180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20" name="1 つの角を切り取った四角形 19"/>
          <p:cNvSpPr/>
          <p:nvPr/>
        </p:nvSpPr>
        <p:spPr bwMode="auto">
          <a:xfrm flipH="1">
            <a:off x="5046255" y="1495428"/>
            <a:ext cx="1805846" cy="1213492"/>
          </a:xfrm>
          <a:prstGeom prst="snip1Rect">
            <a:avLst/>
          </a:prstGeom>
          <a:solidFill>
            <a:srgbClr val="00B0F0">
              <a:alpha val="80000"/>
            </a:srgbClr>
          </a:solidFill>
          <a:ln w="254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r>
              <a:rPr kumimoji="0" lang="ja-JP" altLang="en-US" sz="3600" b="1" dirty="0">
                <a:latin typeface="+mj-ea"/>
                <a:ea typeface="+mj-ea"/>
                <a:cs typeface="ヒラギノ角ゴ ProN W3" charset="0"/>
                <a:sym typeface="Gill Sans" charset="0"/>
              </a:rPr>
              <a:t>○</a:t>
            </a:r>
            <a:r>
              <a:rPr kumimoji="0" lang="ja-JP" altLang="en-US" sz="3600" b="1" dirty="0" smtClean="0">
                <a:latin typeface="+mj-ea"/>
                <a:ea typeface="+mj-ea"/>
                <a:cs typeface="ヒラギノ角ゴ ProN W3" charset="0"/>
                <a:sym typeface="Gill Sans" charset="0"/>
              </a:rPr>
              <a:t>○○</a:t>
            </a:r>
            <a:endParaRPr kumimoji="0" lang="en-US" altLang="ja-JP" sz="3600" b="1" dirty="0">
              <a:latin typeface="+mj-ea"/>
              <a:ea typeface="+mj-ea"/>
              <a:cs typeface="ヒラギノ角ゴ ProN W3" charset="0"/>
              <a:sym typeface="Gill Sans" charset="0"/>
            </a:endParaRPr>
          </a:p>
        </p:txBody>
      </p:sp>
    </p:spTree>
    <p:extLst>
      <p:ext uri="{BB962C8B-B14F-4D97-AF65-F5344CB8AC3E}">
        <p14:creationId xmlns:p14="http://schemas.microsoft.com/office/powerpoint/2010/main" val="186865542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23813"/>
            <a:ext cx="98488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 2"/>
          <p:cNvGraphicFramePr>
            <a:graphicFrameLocks noGrp="1"/>
          </p:cNvGraphicFramePr>
          <p:nvPr>
            <p:extLst>
              <p:ext uri="{D42A27DB-BD31-4B8C-83A1-F6EECF244321}">
                <p14:modId xmlns:p14="http://schemas.microsoft.com/office/powerpoint/2010/main" val="476128432"/>
              </p:ext>
            </p:extLst>
          </p:nvPr>
        </p:nvGraphicFramePr>
        <p:xfrm>
          <a:off x="239713" y="498475"/>
          <a:ext cx="9321799" cy="896938"/>
        </p:xfrm>
        <a:graphic>
          <a:graphicData uri="http://schemas.openxmlformats.org/drawingml/2006/table">
            <a:tbl>
              <a:tblPr firstRow="1" bandRow="1">
                <a:tableStyleId>{9D7B26C5-4107-4FEC-AEDC-1716B250A1EF}</a:tableStyleId>
              </a:tblPr>
              <a:tblGrid>
                <a:gridCol w="1832967"/>
                <a:gridCol w="1440675"/>
                <a:gridCol w="1656043"/>
                <a:gridCol w="1080028"/>
                <a:gridCol w="1008026"/>
                <a:gridCol w="1152030"/>
                <a:gridCol w="1152030"/>
              </a:tblGrid>
              <a:tr h="457319">
                <a:tc>
                  <a:txBody>
                    <a:bodyPr/>
                    <a:lstStyle/>
                    <a:p>
                      <a:pPr algn="ctr"/>
                      <a:r>
                        <a:rPr kumimoji="1" lang="en-US" altLang="ja-JP" sz="2400" dirty="0" smtClean="0"/>
                        <a:t>7</a:t>
                      </a:r>
                      <a:r>
                        <a:rPr kumimoji="1" lang="ja-JP" altLang="en-US" sz="2400" dirty="0" smtClean="0"/>
                        <a:t>月</a:t>
                      </a:r>
                      <a:r>
                        <a:rPr kumimoji="1" lang="en-US" altLang="ja-JP" sz="2400" dirty="0" smtClean="0"/>
                        <a:t>4</a:t>
                      </a:r>
                      <a:r>
                        <a:rPr kumimoji="1" lang="ja-JP" altLang="en-US" sz="2400" dirty="0" smtClean="0"/>
                        <a:t>日</a:t>
                      </a:r>
                      <a:r>
                        <a:rPr kumimoji="1" lang="en-US" altLang="ja-JP" sz="2400" dirty="0" smtClean="0"/>
                        <a:t>(</a:t>
                      </a:r>
                      <a:r>
                        <a:rPr kumimoji="1" lang="ja-JP" altLang="en-US" sz="2400" dirty="0" smtClean="0"/>
                        <a:t>金</a:t>
                      </a:r>
                      <a:r>
                        <a:rPr kumimoji="1" lang="en-US" altLang="ja-JP" sz="2400" dirty="0" smtClean="0"/>
                        <a:t>)</a:t>
                      </a:r>
                      <a:endParaRPr kumimoji="1" lang="ja-JP" altLang="en-US" sz="2400" dirty="0"/>
                    </a:p>
                  </a:txBody>
                  <a:tcPr marL="91432" marR="91432" marT="45732" marB="45732"/>
                </a:tc>
                <a:tc gridSpan="4">
                  <a:txBody>
                    <a:bodyPr/>
                    <a:lstStyle/>
                    <a:p>
                      <a:pPr algn="r"/>
                      <a:r>
                        <a:rPr kumimoji="1" lang="en-US" altLang="ja-JP" sz="2400" dirty="0" smtClean="0"/>
                        <a:t>7</a:t>
                      </a:r>
                      <a:r>
                        <a:rPr kumimoji="1" lang="ja-JP" altLang="en-US" sz="2400" dirty="0" smtClean="0"/>
                        <a:t>月</a:t>
                      </a:r>
                      <a:r>
                        <a:rPr kumimoji="1" lang="en-US" altLang="ja-JP" sz="2400" dirty="0" smtClean="0"/>
                        <a:t>5</a:t>
                      </a:r>
                      <a:r>
                        <a:rPr kumimoji="1" lang="ja-JP" altLang="en-US" sz="2400" dirty="0" smtClean="0"/>
                        <a:t>日（土）</a:t>
                      </a:r>
                      <a:endParaRPr kumimoji="1" lang="ja-JP" altLang="en-US" sz="2400" dirty="0"/>
                    </a:p>
                  </a:txBody>
                  <a:tcPr marL="91432" marR="91432" marT="45732" marB="45732"/>
                </a:tc>
                <a:tc hMerge="1">
                  <a:txBody>
                    <a:bodyPr/>
                    <a:lstStyle/>
                    <a:p>
                      <a:endParaRPr kumimoji="1" lang="ja-JP" altLang="en-US" dirty="0"/>
                    </a:p>
                  </a:txBody>
                  <a:tcPr/>
                </a:tc>
                <a:tc hMerge="1">
                  <a:txBody>
                    <a:bodyPr/>
                    <a:lstStyle/>
                    <a:p>
                      <a:endParaRPr kumimoji="1" lang="ja-JP" altLang="en-US" dirty="0"/>
                    </a:p>
                  </a:txBody>
                  <a:tcPr/>
                </a:tc>
                <a:tc hMerge="1">
                  <a:txBody>
                    <a:bodyPr/>
                    <a:lstStyle/>
                    <a:p>
                      <a:pPr algn="ctr"/>
                      <a:endParaRPr kumimoji="1" lang="ja-JP" altLang="en-US" sz="2400" dirty="0"/>
                    </a:p>
                  </a:txBody>
                  <a:tcPr/>
                </a:tc>
                <a:tc gridSpan="2">
                  <a:txBody>
                    <a:bodyPr/>
                    <a:lstStyle/>
                    <a:p>
                      <a:pPr algn="ctr"/>
                      <a:endParaRPr kumimoji="1" lang="ja-JP" altLang="en-US" sz="2400" dirty="0"/>
                    </a:p>
                  </a:txBody>
                  <a:tcPr marL="91432" marR="91432" marT="45732" marB="45732"/>
                </a:tc>
                <a:tc hMerge="1">
                  <a:txBody>
                    <a:bodyPr/>
                    <a:lstStyle/>
                    <a:p>
                      <a:pPr algn="ctr"/>
                      <a:endParaRPr kumimoji="1" lang="ja-JP" altLang="en-US" sz="2400" dirty="0"/>
                    </a:p>
                  </a:txBody>
                  <a:tcPr/>
                </a:tc>
              </a:tr>
              <a:tr h="439619">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dirty="0">
                        <a:solidFill>
                          <a:schemeClr val="bg2">
                            <a:lumMod val="40000"/>
                            <a:lumOff val="60000"/>
                          </a:schemeClr>
                        </a:solidFill>
                      </a:endParaRPr>
                    </a:p>
                  </a:txBody>
                  <a:tcPr marL="91432" marR="91432" marT="45732" marB="457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dirty="0">
                        <a:solidFill>
                          <a:schemeClr val="bg2">
                            <a:lumMod val="40000"/>
                            <a:lumOff val="60000"/>
                          </a:schemeClr>
                        </a:solidFill>
                      </a:endParaRPr>
                    </a:p>
                  </a:txBody>
                  <a:tcPr marL="91432" marR="91432" marT="45732" marB="45732"/>
                </a:tc>
              </a:tr>
            </a:tbl>
          </a:graphicData>
        </a:graphic>
      </p:graphicFrame>
      <p:grpSp>
        <p:nvGrpSpPr>
          <p:cNvPr id="30737" name="グループ化 4"/>
          <p:cNvGrpSpPr>
            <a:grpSpLocks/>
          </p:cNvGrpSpPr>
          <p:nvPr/>
        </p:nvGrpSpPr>
        <p:grpSpPr bwMode="auto">
          <a:xfrm>
            <a:off x="1928664" y="981075"/>
            <a:ext cx="1081088" cy="4354550"/>
            <a:chOff x="2286332" y="980724"/>
            <a:chExt cx="1080745" cy="4354901"/>
          </a:xfrm>
        </p:grpSpPr>
        <p:sp>
          <p:nvSpPr>
            <p:cNvPr id="30752" name="テキスト ボックス 10"/>
            <p:cNvSpPr txBox="1">
              <a:spLocks noChangeArrowheads="1"/>
            </p:cNvSpPr>
            <p:nvPr/>
          </p:nvSpPr>
          <p:spPr bwMode="auto">
            <a:xfrm>
              <a:off x="2303946" y="3471824"/>
              <a:ext cx="830733" cy="1863801"/>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rgbClr val="FF0000"/>
                  </a:solidFill>
                  <a:latin typeface="ＭＳ Ｐゴシック" pitchFamily="50" charset="-128"/>
                  <a:ea typeface="ＭＳ Ｐゴシック" pitchFamily="50" charset="-128"/>
                </a:rPr>
                <a:t>こうずい　ちゅういほう</a:t>
              </a:r>
              <a:endParaRPr lang="en-US" altLang="ja-JP" sz="1400" b="1" dirty="0">
                <a:solidFill>
                  <a:srgbClr val="FF0000"/>
                </a:solidFill>
                <a:latin typeface="ＭＳ Ｐゴシック" pitchFamily="50" charset="-128"/>
                <a:ea typeface="ＭＳ Ｐゴシック" pitchFamily="50" charset="-128"/>
              </a:endParaRPr>
            </a:p>
            <a:p>
              <a:pPr eaLnBrk="1" hangingPunct="1"/>
              <a:r>
                <a:rPr lang="ja-JP" altLang="en-US" sz="2800" b="1" dirty="0" smtClean="0">
                  <a:solidFill>
                    <a:srgbClr val="FF0000"/>
                  </a:solidFill>
                  <a:latin typeface="ＭＳ Ｐゴシック" pitchFamily="50" charset="-128"/>
                  <a:ea typeface="ＭＳ Ｐゴシック" pitchFamily="50" charset="-128"/>
                </a:rPr>
                <a:t>洪水</a:t>
              </a:r>
              <a:r>
                <a:rPr lang="ja-JP" altLang="en-US" sz="2800" b="1" dirty="0">
                  <a:solidFill>
                    <a:srgbClr val="FF0000"/>
                  </a:solidFill>
                  <a:latin typeface="ＭＳ Ｐゴシック" pitchFamily="50" charset="-128"/>
                  <a:ea typeface="ＭＳ Ｐゴシック" pitchFamily="50" charset="-128"/>
                </a:rPr>
                <a:t>注意報</a:t>
              </a:r>
            </a:p>
          </p:txBody>
        </p:sp>
        <p:sp>
          <p:nvSpPr>
            <p:cNvPr id="30753" name="テキスト ボックス 11"/>
            <p:cNvSpPr txBox="1">
              <a:spLocks noChangeArrowheads="1"/>
            </p:cNvSpPr>
            <p:nvPr/>
          </p:nvSpPr>
          <p:spPr bwMode="auto">
            <a:xfrm>
              <a:off x="2303946" y="1516747"/>
              <a:ext cx="830733" cy="1878229"/>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rgbClr val="FF0000"/>
                  </a:solidFill>
                  <a:latin typeface="ＭＳ Ｐゴシック" pitchFamily="50" charset="-128"/>
                  <a:ea typeface="ＭＳ Ｐゴシック" pitchFamily="50" charset="-128"/>
                </a:rPr>
                <a:t>おおあめ　ちゅういほう</a:t>
              </a:r>
              <a:endParaRPr lang="en-US" altLang="ja-JP" sz="1400" b="1" dirty="0" smtClean="0">
                <a:solidFill>
                  <a:srgbClr val="FF0000"/>
                </a:solidFill>
                <a:latin typeface="ＭＳ Ｐゴシック" pitchFamily="50" charset="-128"/>
                <a:ea typeface="ＭＳ Ｐゴシック" pitchFamily="50" charset="-128"/>
              </a:endParaRPr>
            </a:p>
            <a:p>
              <a:pPr eaLnBrk="1" hangingPunct="1"/>
              <a:r>
                <a:rPr lang="ja-JP" altLang="en-US" sz="2800" b="1" dirty="0" smtClean="0">
                  <a:solidFill>
                    <a:srgbClr val="FF0000"/>
                  </a:solidFill>
                  <a:latin typeface="ＭＳ Ｐゴシック" pitchFamily="50" charset="-128"/>
                  <a:ea typeface="ＭＳ Ｐゴシック" pitchFamily="50" charset="-128"/>
                </a:rPr>
                <a:t>大雨</a:t>
              </a:r>
              <a:r>
                <a:rPr lang="ja-JP" altLang="en-US" sz="2800" b="1" dirty="0">
                  <a:solidFill>
                    <a:srgbClr val="FF0000"/>
                  </a:solidFill>
                  <a:latin typeface="ＭＳ Ｐゴシック" pitchFamily="50" charset="-128"/>
                  <a:ea typeface="ＭＳ Ｐゴシック" pitchFamily="50" charset="-128"/>
                </a:rPr>
                <a:t>注意報</a:t>
              </a:r>
            </a:p>
          </p:txBody>
        </p:sp>
        <p:sp>
          <p:nvSpPr>
            <p:cNvPr id="2" name="正方形/長方形 1"/>
            <p:cNvSpPr/>
            <p:nvPr/>
          </p:nvSpPr>
          <p:spPr>
            <a:xfrm>
              <a:off x="2286332" y="980724"/>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05:00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
        <p:nvSpPr>
          <p:cNvPr id="13" name="正方形/長方形 12"/>
          <p:cNvSpPr/>
          <p:nvPr/>
        </p:nvSpPr>
        <p:spPr>
          <a:xfrm>
            <a:off x="790907" y="980728"/>
            <a:ext cx="492444" cy="461665"/>
          </a:xfrm>
          <a:prstGeom prst="rect">
            <a:avLst/>
          </a:prstGeom>
          <a:noFill/>
        </p:spPr>
        <p:txBody>
          <a:bodyPr wrap="none">
            <a:spAutoFit/>
          </a:bodyPr>
          <a:lstStyle/>
          <a:p>
            <a:pPr algn="ctr">
              <a:defRPr/>
            </a:pP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夜</a:t>
            </a:r>
          </a:p>
        </p:txBody>
      </p:sp>
      <p:grpSp>
        <p:nvGrpSpPr>
          <p:cNvPr id="7" name="グループ化 6"/>
          <p:cNvGrpSpPr>
            <a:grpSpLocks/>
          </p:cNvGrpSpPr>
          <p:nvPr/>
        </p:nvGrpSpPr>
        <p:grpSpPr bwMode="auto">
          <a:xfrm>
            <a:off x="5817096" y="981074"/>
            <a:ext cx="954743" cy="3469174"/>
            <a:chOff x="5273573" y="980726"/>
            <a:chExt cx="955844" cy="3469523"/>
          </a:xfrm>
        </p:grpSpPr>
        <p:sp>
          <p:nvSpPr>
            <p:cNvPr id="30747" name="テキスト ボックス 13"/>
            <p:cNvSpPr txBox="1">
              <a:spLocks noChangeArrowheads="1"/>
            </p:cNvSpPr>
            <p:nvPr/>
          </p:nvSpPr>
          <p:spPr bwMode="auto">
            <a:xfrm>
              <a:off x="5273573" y="1523513"/>
              <a:ext cx="831955" cy="292673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chemeClr val="bg1"/>
                  </a:solidFill>
                  <a:latin typeface="ＭＳ Ｐゴシック" pitchFamily="50" charset="-128"/>
                  <a:ea typeface="ＭＳ Ｐゴシック" pitchFamily="50" charset="-128"/>
                </a:rPr>
                <a:t>どしゃ さいがい けいかい じょうほう</a:t>
              </a:r>
              <a:endParaRPr lang="en-US" altLang="ja-JP" sz="1400" b="1" dirty="0" smtClean="0">
                <a:solidFill>
                  <a:schemeClr val="bg1"/>
                </a:solidFill>
                <a:latin typeface="ＭＳ Ｐゴシック" pitchFamily="50" charset="-128"/>
                <a:ea typeface="ＭＳ Ｐゴシック" pitchFamily="50" charset="-128"/>
              </a:endParaRPr>
            </a:p>
            <a:p>
              <a:pPr eaLnBrk="1" hangingPunct="1"/>
              <a:r>
                <a:rPr lang="ja-JP" altLang="en-US" sz="2800" b="1" dirty="0" smtClean="0">
                  <a:solidFill>
                    <a:schemeClr val="bg1"/>
                  </a:solidFill>
                  <a:latin typeface="ＭＳ Ｐゴシック" pitchFamily="50" charset="-128"/>
                  <a:ea typeface="ＭＳ Ｐゴシック" pitchFamily="50" charset="-128"/>
                </a:rPr>
                <a:t>土砂</a:t>
              </a:r>
              <a:r>
                <a:rPr lang="ja-JP" altLang="en-US" sz="2800" b="1" dirty="0">
                  <a:solidFill>
                    <a:schemeClr val="bg1"/>
                  </a:solidFill>
                  <a:latin typeface="ＭＳ Ｐゴシック" pitchFamily="50" charset="-128"/>
                  <a:ea typeface="ＭＳ Ｐゴシック" pitchFamily="50" charset="-128"/>
                </a:rPr>
                <a:t>災害警戒情報</a:t>
              </a:r>
            </a:p>
          </p:txBody>
        </p:sp>
        <p:sp>
          <p:nvSpPr>
            <p:cNvPr id="15" name="正方形/長方形 14"/>
            <p:cNvSpPr/>
            <p:nvPr/>
          </p:nvSpPr>
          <p:spPr>
            <a:xfrm>
              <a:off x="5365684" y="980726"/>
              <a:ext cx="863733" cy="461711"/>
            </a:xfrm>
            <a:prstGeom prst="rect">
              <a:avLst/>
            </a:prstGeom>
            <a:noFill/>
          </p:spPr>
          <p:txBody>
            <a:bodyPr wrap="none">
              <a:spAutoFit/>
            </a:bodyPr>
            <a:lstStyle/>
            <a:p>
              <a:pPr algn="ctr">
                <a:defRPr/>
              </a:pPr>
              <a:r>
                <a:rPr lang="en-US" altLang="ja-JP" sz="2400" dirty="0" smtClean="0">
                  <a:ln w="10160">
                    <a:solidFill>
                      <a:schemeClr val="accent1"/>
                    </a:solidFill>
                    <a:prstDash val="solid"/>
                  </a:ln>
                  <a:solidFill>
                    <a:schemeClr val="tx1"/>
                  </a:solidFill>
                  <a:effectLst>
                    <a:outerShdw blurRad="38100" dist="32000" dir="5400000" algn="tl">
                      <a:srgbClr val="000000">
                        <a:alpha val="30000"/>
                      </a:srgbClr>
                    </a:outerShdw>
                  </a:effectLst>
                </a:rPr>
                <a:t>14:30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8" name="グループ化 7"/>
          <p:cNvGrpSpPr>
            <a:grpSpLocks/>
          </p:cNvGrpSpPr>
          <p:nvPr/>
        </p:nvGrpSpPr>
        <p:grpSpPr bwMode="auto">
          <a:xfrm>
            <a:off x="7742671" y="981075"/>
            <a:ext cx="954745" cy="2788941"/>
            <a:chOff x="7329382" y="980725"/>
            <a:chExt cx="955847" cy="2789295"/>
          </a:xfrm>
        </p:grpSpPr>
        <p:sp>
          <p:nvSpPr>
            <p:cNvPr id="30745" name="テキスト ボックス 14"/>
            <p:cNvSpPr txBox="1">
              <a:spLocks noChangeArrowheads="1"/>
            </p:cNvSpPr>
            <p:nvPr/>
          </p:nvSpPr>
          <p:spPr bwMode="auto">
            <a:xfrm>
              <a:off x="7329382" y="1495712"/>
              <a:ext cx="831956" cy="227430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おお</a:t>
              </a:r>
              <a:r>
                <a:rPr lang="ja-JP" altLang="en-US" sz="1400" b="1" dirty="0" smtClean="0">
                  <a:solidFill>
                    <a:schemeClr val="bg1"/>
                  </a:solidFill>
                  <a:latin typeface="ＭＳ Ｐゴシック" pitchFamily="50" charset="-128"/>
                  <a:ea typeface="ＭＳ Ｐゴシック" pitchFamily="50" charset="-128"/>
                </a:rPr>
                <a:t>あめ　とくべつ　</a:t>
              </a:r>
              <a:r>
                <a:rPr lang="ja-JP" altLang="en-US" sz="1400" b="1" dirty="0" err="1" smtClean="0">
                  <a:solidFill>
                    <a:schemeClr val="bg1"/>
                  </a:solidFill>
                  <a:latin typeface="ＭＳ Ｐゴシック" pitchFamily="50" charset="-128"/>
                  <a:ea typeface="ＭＳ Ｐゴシック" pitchFamily="50" charset="-128"/>
                </a:rPr>
                <a:t>け</a:t>
              </a:r>
              <a:r>
                <a:rPr lang="ja-JP" altLang="en-US" sz="1400" b="1" dirty="0">
                  <a:solidFill>
                    <a:schemeClr val="bg1"/>
                  </a:solidFill>
                  <a:latin typeface="ＭＳ Ｐゴシック" pitchFamily="50" charset="-128"/>
                  <a:ea typeface="ＭＳ Ｐゴシック" pitchFamily="50" charset="-128"/>
                </a:rPr>
                <a:t>いほう</a:t>
              </a:r>
              <a:endParaRPr lang="en-US" altLang="ja-JP" sz="1400" b="1" dirty="0" smtClean="0">
                <a:solidFill>
                  <a:schemeClr val="bg1"/>
                </a:solidFill>
                <a:latin typeface="ＭＳ Ｐゴシック" pitchFamily="50" charset="-128"/>
                <a:ea typeface="ＭＳ Ｐゴシック" pitchFamily="50" charset="-128"/>
              </a:endParaRPr>
            </a:p>
            <a:p>
              <a:pPr eaLnBrk="1" hangingPunct="1"/>
              <a:r>
                <a:rPr lang="ja-JP" altLang="en-US" sz="2800" b="1" dirty="0" smtClean="0">
                  <a:solidFill>
                    <a:schemeClr val="bg1"/>
                  </a:solidFill>
                  <a:latin typeface="ＭＳ Ｐゴシック" pitchFamily="50" charset="-128"/>
                  <a:ea typeface="ＭＳ Ｐゴシック" pitchFamily="50" charset="-128"/>
                </a:rPr>
                <a:t>大雨</a:t>
              </a:r>
              <a:r>
                <a:rPr lang="ja-JP" altLang="en-US" sz="2800" b="1" dirty="0">
                  <a:solidFill>
                    <a:schemeClr val="bg1"/>
                  </a:solidFill>
                  <a:latin typeface="ＭＳ Ｐゴシック" pitchFamily="50" charset="-128"/>
                  <a:ea typeface="ＭＳ Ｐゴシック" pitchFamily="50" charset="-128"/>
                </a:rPr>
                <a:t>特別警報</a:t>
              </a:r>
            </a:p>
          </p:txBody>
        </p:sp>
        <p:sp>
          <p:nvSpPr>
            <p:cNvPr id="16" name="正方形/長方形 15"/>
            <p:cNvSpPr/>
            <p:nvPr/>
          </p:nvSpPr>
          <p:spPr>
            <a:xfrm>
              <a:off x="7421496" y="980725"/>
              <a:ext cx="863733" cy="461724"/>
            </a:xfrm>
            <a:prstGeom prst="rect">
              <a:avLst/>
            </a:prstGeom>
            <a:noFill/>
          </p:spPr>
          <p:txBody>
            <a:bodyPr wrap="none">
              <a:spAutoFit/>
            </a:bodyPr>
            <a:lstStyle/>
            <a:p>
              <a:pPr algn="ctr">
                <a:defRPr/>
              </a:pPr>
              <a:r>
                <a:rPr lang="en-US" altLang="ja-JP" sz="2400" dirty="0" smtClean="0">
                  <a:ln w="10160">
                    <a:solidFill>
                      <a:schemeClr val="accent1"/>
                    </a:solidFill>
                    <a:prstDash val="solid"/>
                  </a:ln>
                  <a:solidFill>
                    <a:schemeClr val="tx1"/>
                  </a:solidFill>
                  <a:effectLst>
                    <a:outerShdw blurRad="38100" dist="32000" dir="5400000" algn="tl">
                      <a:srgbClr val="000000">
                        <a:alpha val="30000"/>
                      </a:srgbClr>
                    </a:outerShdw>
                  </a:effectLst>
                </a:rPr>
                <a:t>17:10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4" name="グループ化 3"/>
          <p:cNvGrpSpPr/>
          <p:nvPr/>
        </p:nvGrpSpPr>
        <p:grpSpPr>
          <a:xfrm>
            <a:off x="3856038" y="981075"/>
            <a:ext cx="1401762" cy="3628935"/>
            <a:chOff x="3856038" y="981075"/>
            <a:chExt cx="1401762" cy="3628935"/>
          </a:xfrm>
        </p:grpSpPr>
        <p:grpSp>
          <p:nvGrpSpPr>
            <p:cNvPr id="6" name="グループ化 5"/>
            <p:cNvGrpSpPr>
              <a:grpSpLocks/>
            </p:cNvGrpSpPr>
            <p:nvPr/>
          </p:nvGrpSpPr>
          <p:grpSpPr bwMode="auto">
            <a:xfrm>
              <a:off x="3856038" y="981075"/>
              <a:ext cx="1081087" cy="3628935"/>
              <a:chOff x="3856208" y="980727"/>
              <a:chExt cx="1080745" cy="3629283"/>
            </a:xfrm>
          </p:grpSpPr>
          <p:sp>
            <p:nvSpPr>
              <p:cNvPr id="30749" name="テキスト ボックス 10"/>
              <p:cNvSpPr txBox="1">
                <a:spLocks noChangeArrowheads="1"/>
              </p:cNvSpPr>
              <p:nvPr/>
            </p:nvSpPr>
            <p:spPr bwMode="auto">
              <a:xfrm>
                <a:off x="3873029" y="3100477"/>
                <a:ext cx="830734" cy="150953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chemeClr val="bg1"/>
                    </a:solidFill>
                    <a:latin typeface="ＭＳ Ｐゴシック" pitchFamily="50" charset="-128"/>
                    <a:ea typeface="ＭＳ Ｐゴシック" pitchFamily="50" charset="-128"/>
                  </a:rPr>
                  <a:t>こうずい　</a:t>
                </a:r>
                <a:r>
                  <a:rPr lang="ja-JP" altLang="en-US" sz="1400" b="1" dirty="0" err="1" smtClean="0">
                    <a:solidFill>
                      <a:schemeClr val="bg1"/>
                    </a:solidFill>
                    <a:latin typeface="ＭＳ Ｐゴシック" pitchFamily="50" charset="-128"/>
                    <a:ea typeface="ＭＳ Ｐゴシック" pitchFamily="50" charset="-128"/>
                  </a:rPr>
                  <a:t>け</a:t>
                </a:r>
                <a:r>
                  <a:rPr lang="ja-JP" altLang="en-US" sz="1400" b="1" dirty="0" smtClean="0">
                    <a:solidFill>
                      <a:schemeClr val="bg1"/>
                    </a:solidFill>
                    <a:latin typeface="ＭＳ Ｐゴシック" pitchFamily="50" charset="-128"/>
                    <a:ea typeface="ＭＳ Ｐゴシック" pitchFamily="50" charset="-128"/>
                  </a:rPr>
                  <a:t>いほう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smtClean="0">
                    <a:solidFill>
                      <a:schemeClr val="bg1"/>
                    </a:solidFill>
                    <a:latin typeface="ＭＳ Ｐゴシック" pitchFamily="50" charset="-128"/>
                    <a:ea typeface="ＭＳ Ｐゴシック" pitchFamily="50" charset="-128"/>
                  </a:rPr>
                  <a:t>洪水</a:t>
                </a:r>
                <a:r>
                  <a:rPr lang="ja-JP" altLang="en-US" sz="2800" b="1" dirty="0">
                    <a:solidFill>
                      <a:schemeClr val="bg1"/>
                    </a:solidFill>
                    <a:latin typeface="ＭＳ Ｐゴシック" pitchFamily="50" charset="-128"/>
                    <a:ea typeface="ＭＳ Ｐゴシック" pitchFamily="50" charset="-128"/>
                  </a:rPr>
                  <a:t>警報</a:t>
                </a:r>
              </a:p>
            </p:txBody>
          </p:sp>
          <p:sp>
            <p:nvSpPr>
              <p:cNvPr id="30750" name="テキスト ボックス 11"/>
              <p:cNvSpPr txBox="1">
                <a:spLocks noChangeArrowheads="1"/>
              </p:cNvSpPr>
              <p:nvPr/>
            </p:nvSpPr>
            <p:spPr bwMode="auto">
              <a:xfrm>
                <a:off x="3873029" y="1508059"/>
                <a:ext cx="830734" cy="154159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chemeClr val="bg1"/>
                    </a:solidFill>
                    <a:latin typeface="ＭＳ Ｐゴシック" pitchFamily="50" charset="-128"/>
                    <a:ea typeface="ＭＳ Ｐゴシック" pitchFamily="50" charset="-128"/>
                  </a:rPr>
                  <a:t>おおあめ　</a:t>
                </a:r>
                <a:r>
                  <a:rPr lang="ja-JP" altLang="en-US" sz="1400" b="1" dirty="0" err="1" smtClean="0">
                    <a:solidFill>
                      <a:schemeClr val="bg1"/>
                    </a:solidFill>
                    <a:latin typeface="ＭＳ Ｐゴシック" pitchFamily="50" charset="-128"/>
                    <a:ea typeface="ＭＳ Ｐゴシック" pitchFamily="50" charset="-128"/>
                  </a:rPr>
                  <a:t>け</a:t>
                </a:r>
                <a:r>
                  <a:rPr lang="ja-JP" altLang="en-US" sz="1400" b="1" dirty="0" smtClean="0">
                    <a:solidFill>
                      <a:schemeClr val="bg1"/>
                    </a:solidFill>
                    <a:latin typeface="ＭＳ Ｐゴシック" pitchFamily="50" charset="-128"/>
                    <a:ea typeface="ＭＳ Ｐゴシック" pitchFamily="50" charset="-128"/>
                  </a:rPr>
                  <a:t>いほう</a:t>
                </a:r>
                <a:endParaRPr lang="en-US" altLang="ja-JP" sz="1400" b="1" dirty="0" smtClean="0">
                  <a:solidFill>
                    <a:schemeClr val="bg1"/>
                  </a:solidFill>
                  <a:latin typeface="ＭＳ Ｐゴシック" pitchFamily="50" charset="-128"/>
                  <a:ea typeface="ＭＳ Ｐゴシック" pitchFamily="50" charset="-128"/>
                </a:endParaRPr>
              </a:p>
              <a:p>
                <a:pPr eaLnBrk="1" hangingPunct="1"/>
                <a:r>
                  <a:rPr lang="ja-JP" altLang="en-US" sz="2800" b="1" dirty="0" smtClean="0">
                    <a:solidFill>
                      <a:schemeClr val="bg1"/>
                    </a:solidFill>
                    <a:latin typeface="ＭＳ Ｐゴシック" pitchFamily="50" charset="-128"/>
                    <a:ea typeface="ＭＳ Ｐゴシック" pitchFamily="50" charset="-128"/>
                  </a:rPr>
                  <a:t>大雨</a:t>
                </a:r>
                <a:r>
                  <a:rPr lang="ja-JP" altLang="en-US" sz="2800" b="1" dirty="0">
                    <a:solidFill>
                      <a:schemeClr val="bg1"/>
                    </a:solidFill>
                    <a:latin typeface="ＭＳ Ｐゴシック" pitchFamily="50" charset="-128"/>
                    <a:ea typeface="ＭＳ Ｐゴシック" pitchFamily="50" charset="-128"/>
                  </a:rPr>
                  <a:t>警報</a:t>
                </a:r>
              </a:p>
            </p:txBody>
          </p:sp>
          <p:sp>
            <p:nvSpPr>
              <p:cNvPr id="14" name="正方形/長方形 13"/>
              <p:cNvSpPr/>
              <p:nvPr/>
            </p:nvSpPr>
            <p:spPr>
              <a:xfrm>
                <a:off x="3856208" y="980727"/>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13:30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
          <p:nvSpPr>
            <p:cNvPr id="11" name="テキスト ボックス 10"/>
            <p:cNvSpPr txBox="1"/>
            <p:nvPr/>
          </p:nvSpPr>
          <p:spPr bwMode="auto">
            <a:xfrm>
              <a:off x="4728678" y="2564904"/>
              <a:ext cx="529122" cy="2038350"/>
            </a:xfrm>
            <a:prstGeom prst="rect">
              <a:avLst/>
            </a:prstGeom>
            <a:solidFill>
              <a:schemeClr val="accent3">
                <a:lumMod val="85000"/>
              </a:schemeClr>
            </a:solidFill>
          </p:spPr>
          <p:txBody>
            <a:bodyPr vert="eaVert"/>
            <a:lstStyle>
              <a:lvl1pPr eaLnBrk="0" hangingPunct="0">
                <a:defRPr kumimoji="1" sz="2900">
                  <a:solidFill>
                    <a:srgbClr val="000000"/>
                  </a:solidFill>
                  <a:latin typeface="Gill Sans"/>
                  <a:ea typeface="ヒラギノ角ゴ ProN W3"/>
                  <a:cs typeface="ヒラギノ角ゴ ProN W3"/>
                  <a:sym typeface="Gill Sans"/>
                </a:defRPr>
              </a:lvl1pPr>
              <a:lvl2pPr marL="742950" indent="-285750" eaLnBrk="0" hangingPunct="0">
                <a:defRPr kumimoji="1" sz="2900">
                  <a:solidFill>
                    <a:srgbClr val="000000"/>
                  </a:solidFill>
                  <a:latin typeface="Gill Sans"/>
                  <a:ea typeface="ヒラギノ角ゴ ProN W3"/>
                  <a:cs typeface="ヒラギノ角ゴ ProN W3"/>
                  <a:sym typeface="Gill Sans"/>
                </a:defRPr>
              </a:lvl2pPr>
              <a:lvl3pPr marL="1143000" indent="-228600" eaLnBrk="0" hangingPunct="0">
                <a:defRPr kumimoji="1" sz="2900">
                  <a:solidFill>
                    <a:srgbClr val="000000"/>
                  </a:solidFill>
                  <a:latin typeface="Gill Sans"/>
                  <a:ea typeface="ヒラギノ角ゴ ProN W3"/>
                  <a:cs typeface="ヒラギノ角ゴ ProN W3"/>
                  <a:sym typeface="Gill Sans"/>
                </a:defRPr>
              </a:lvl3pPr>
              <a:lvl4pPr marL="1600200" indent="-228600" eaLnBrk="0" hangingPunct="0">
                <a:defRPr kumimoji="1" sz="2900">
                  <a:solidFill>
                    <a:srgbClr val="000000"/>
                  </a:solidFill>
                  <a:latin typeface="Gill Sans"/>
                  <a:ea typeface="ヒラギノ角ゴ ProN W3"/>
                  <a:cs typeface="ヒラギノ角ゴ ProN W3"/>
                  <a:sym typeface="Gill Sans"/>
                </a:defRPr>
              </a:lvl4pPr>
              <a:lvl5pPr marL="2057400" indent="-228600" eaLnBrk="0" hangingPunct="0">
                <a:defRPr kumimoji="1" sz="29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9pPr>
            </a:lstStyle>
            <a:p>
              <a:pPr algn="ctr" eaLnBrk="1" hangingPunct="1">
                <a:defRPr/>
              </a:pPr>
              <a:r>
                <a:rPr lang="ja-JP" altLang="en-US" dirty="0" smtClean="0">
                  <a:effectLst>
                    <a:outerShdw blurRad="38100" dist="38100" dir="2700000" algn="tl">
                      <a:srgbClr val="000000">
                        <a:alpha val="43137"/>
                      </a:srgbClr>
                    </a:outerShdw>
                  </a:effectLst>
                  <a:latin typeface="ヒラギノ角ゴ ProN W3"/>
                  <a:ea typeface="メイリオ" pitchFamily="50" charset="-128"/>
                  <a:cs typeface="メイリオ" pitchFamily="50" charset="-128"/>
                </a:rPr>
                <a:t>ニュース</a:t>
              </a:r>
              <a:r>
                <a:rPr lang="ja-JP" altLang="en-US" dirty="0" smtClean="0">
                  <a:latin typeface="ヒラギノ角ゴ ProN W3"/>
                  <a:ea typeface="メイリオ" pitchFamily="50" charset="-128"/>
                  <a:cs typeface="メイリオ" pitchFamily="50" charset="-128"/>
                </a:rPr>
                <a:t>　</a:t>
              </a:r>
              <a:endParaRPr lang="en-US" altLang="ja-JP" dirty="0" smtClean="0">
                <a:latin typeface="ヒラギノ角ゴ ProN W3"/>
                <a:ea typeface="メイリオ" pitchFamily="50" charset="-128"/>
                <a:cs typeface="メイリオ" pitchFamily="50" charset="-128"/>
              </a:endParaRPr>
            </a:p>
          </p:txBody>
        </p:sp>
      </p:grpSp>
      <p:pic>
        <p:nvPicPr>
          <p:cNvPr id="22" name="Picture 4" descr="C:\Users\JMA226F\Desktop\雨の階級イラスト\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768" y="5301360"/>
            <a:ext cx="1595384"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ボックス 3"/>
          <p:cNvSpPr txBox="1">
            <a:spLocks noChangeArrowheads="1"/>
          </p:cNvSpPr>
          <p:nvPr/>
        </p:nvSpPr>
        <p:spPr bwMode="auto">
          <a:xfrm>
            <a:off x="721658" y="1524307"/>
            <a:ext cx="630942" cy="269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900" dirty="0" smtClean="0">
                <a:solidFill>
                  <a:srgbClr val="000000"/>
                </a:solidFill>
                <a:latin typeface="ヒラギノ角ゴ ProN W3"/>
                <a:ea typeface="メイリオ" pitchFamily="50" charset="-128"/>
                <a:cs typeface="メイリオ" pitchFamily="50" charset="-128"/>
              </a:rPr>
              <a:t>雨が降り始めた</a:t>
            </a:r>
            <a:endParaRPr lang="ja-JP" altLang="en-US" sz="2900" dirty="0">
              <a:solidFill>
                <a:srgbClr val="000000"/>
              </a:solidFill>
              <a:latin typeface="ヒラギノ角ゴ ProN W3"/>
              <a:ea typeface="メイリオ" pitchFamily="50" charset="-128"/>
              <a:cs typeface="メイリオ" pitchFamily="50" charset="-128"/>
            </a:endParaRPr>
          </a:p>
        </p:txBody>
      </p:sp>
      <p:pic>
        <p:nvPicPr>
          <p:cNvPr id="1026" name="Picture 2" descr="C:\Users\jma8040\Documents\20140313174844\雨の階級イラスト\0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7278" y="5301360"/>
            <a:ext cx="1595416"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ma8040\Documents\20140313174844\雨の階級イラスト\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257" y="5301360"/>
            <a:ext cx="1595415"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ma8040\Documents\20140313174844\雨の階級イラスト\1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7944" y="5301360"/>
            <a:ext cx="1595416" cy="136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540994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100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100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23813"/>
            <a:ext cx="98488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3" name="表 42"/>
          <p:cNvGraphicFramePr>
            <a:graphicFrameLocks noGrp="1"/>
          </p:cNvGraphicFramePr>
          <p:nvPr>
            <p:extLst>
              <p:ext uri="{D42A27DB-BD31-4B8C-83A1-F6EECF244321}">
                <p14:modId xmlns:p14="http://schemas.microsoft.com/office/powerpoint/2010/main" val="3938392553"/>
              </p:ext>
            </p:extLst>
          </p:nvPr>
        </p:nvGraphicFramePr>
        <p:xfrm>
          <a:off x="239713" y="498475"/>
          <a:ext cx="9321799" cy="896938"/>
        </p:xfrm>
        <a:graphic>
          <a:graphicData uri="http://schemas.openxmlformats.org/drawingml/2006/table">
            <a:tbl>
              <a:tblPr firstRow="1" bandRow="1">
                <a:tableStyleId>{9D7B26C5-4107-4FEC-AEDC-1716B250A1EF}</a:tableStyleId>
              </a:tblPr>
              <a:tblGrid>
                <a:gridCol w="1832967"/>
                <a:gridCol w="1440675"/>
                <a:gridCol w="1656043"/>
                <a:gridCol w="1080028"/>
                <a:gridCol w="1008026"/>
                <a:gridCol w="1152030"/>
                <a:gridCol w="1152030"/>
              </a:tblGrid>
              <a:tr h="457319">
                <a:tc>
                  <a:txBody>
                    <a:bodyPr/>
                    <a:lstStyle/>
                    <a:p>
                      <a:pPr algn="ctr"/>
                      <a:r>
                        <a:rPr kumimoji="1" lang="en-US" altLang="ja-JP" sz="2400" dirty="0" smtClean="0"/>
                        <a:t>7</a:t>
                      </a:r>
                      <a:r>
                        <a:rPr kumimoji="1" lang="ja-JP" altLang="en-US" sz="2400" dirty="0" smtClean="0"/>
                        <a:t>月</a:t>
                      </a:r>
                      <a:r>
                        <a:rPr kumimoji="1" lang="en-US" altLang="ja-JP" sz="2400" dirty="0" smtClean="0"/>
                        <a:t>4</a:t>
                      </a:r>
                      <a:r>
                        <a:rPr kumimoji="1" lang="ja-JP" altLang="en-US" sz="2400" dirty="0" smtClean="0"/>
                        <a:t>日</a:t>
                      </a:r>
                      <a:r>
                        <a:rPr kumimoji="1" lang="en-US" altLang="ja-JP" sz="2400" dirty="0" smtClean="0"/>
                        <a:t>(</a:t>
                      </a:r>
                      <a:r>
                        <a:rPr kumimoji="1" lang="ja-JP" altLang="en-US" sz="2400" dirty="0" smtClean="0"/>
                        <a:t>金</a:t>
                      </a:r>
                      <a:r>
                        <a:rPr kumimoji="1" lang="en-US" altLang="ja-JP" sz="2400" dirty="0" smtClean="0"/>
                        <a:t>)</a:t>
                      </a:r>
                      <a:endParaRPr kumimoji="1" lang="ja-JP" altLang="en-US" sz="2400" dirty="0"/>
                    </a:p>
                  </a:txBody>
                  <a:tcPr marL="91432" marR="91432" marT="45732" marB="45732"/>
                </a:tc>
                <a:tc gridSpan="4">
                  <a:txBody>
                    <a:bodyPr/>
                    <a:lstStyle/>
                    <a:p>
                      <a:pPr algn="r"/>
                      <a:r>
                        <a:rPr kumimoji="1" lang="en-US" altLang="ja-JP" sz="2400" dirty="0" smtClean="0"/>
                        <a:t>7</a:t>
                      </a:r>
                      <a:r>
                        <a:rPr kumimoji="1" lang="ja-JP" altLang="en-US" sz="2400" dirty="0" smtClean="0"/>
                        <a:t>月</a:t>
                      </a:r>
                      <a:r>
                        <a:rPr kumimoji="1" lang="en-US" altLang="ja-JP" sz="2400" dirty="0" smtClean="0"/>
                        <a:t>5</a:t>
                      </a:r>
                      <a:r>
                        <a:rPr kumimoji="1" lang="ja-JP" altLang="en-US" sz="2400" dirty="0" smtClean="0"/>
                        <a:t>日（土）</a:t>
                      </a:r>
                      <a:endParaRPr kumimoji="1" lang="ja-JP" altLang="en-US" sz="2400" dirty="0"/>
                    </a:p>
                  </a:txBody>
                  <a:tcPr marL="91432" marR="91432" marT="45732" marB="45732"/>
                </a:tc>
                <a:tc hMerge="1">
                  <a:txBody>
                    <a:bodyPr/>
                    <a:lstStyle/>
                    <a:p>
                      <a:endParaRPr kumimoji="1" lang="ja-JP" altLang="en-US" dirty="0"/>
                    </a:p>
                  </a:txBody>
                  <a:tcPr/>
                </a:tc>
                <a:tc hMerge="1">
                  <a:txBody>
                    <a:bodyPr/>
                    <a:lstStyle/>
                    <a:p>
                      <a:endParaRPr kumimoji="1" lang="ja-JP" altLang="en-US" dirty="0"/>
                    </a:p>
                  </a:txBody>
                  <a:tcPr/>
                </a:tc>
                <a:tc hMerge="1">
                  <a:txBody>
                    <a:bodyPr/>
                    <a:lstStyle/>
                    <a:p>
                      <a:pPr algn="ctr"/>
                      <a:endParaRPr kumimoji="1" lang="ja-JP" altLang="en-US" sz="2400" dirty="0"/>
                    </a:p>
                  </a:txBody>
                  <a:tcPr/>
                </a:tc>
                <a:tc gridSpan="2">
                  <a:txBody>
                    <a:bodyPr/>
                    <a:lstStyle/>
                    <a:p>
                      <a:pPr algn="ctr"/>
                      <a:endParaRPr kumimoji="1" lang="ja-JP" altLang="en-US" sz="2400" dirty="0"/>
                    </a:p>
                  </a:txBody>
                  <a:tcPr marL="91432" marR="91432" marT="45732" marB="45732"/>
                </a:tc>
                <a:tc hMerge="1">
                  <a:txBody>
                    <a:bodyPr/>
                    <a:lstStyle/>
                    <a:p>
                      <a:pPr algn="ctr"/>
                      <a:endParaRPr kumimoji="1" lang="ja-JP" altLang="en-US" sz="2400" dirty="0"/>
                    </a:p>
                  </a:txBody>
                  <a:tcPr/>
                </a:tc>
              </a:tr>
              <a:tr h="439619">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dirty="0">
                        <a:solidFill>
                          <a:schemeClr val="bg2">
                            <a:lumMod val="40000"/>
                            <a:lumOff val="60000"/>
                          </a:schemeClr>
                        </a:solidFill>
                      </a:endParaRPr>
                    </a:p>
                  </a:txBody>
                  <a:tcPr marL="91432" marR="91432" marT="45732" marB="457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dirty="0">
                        <a:solidFill>
                          <a:schemeClr val="bg2">
                            <a:lumMod val="40000"/>
                            <a:lumOff val="60000"/>
                          </a:schemeClr>
                        </a:solidFill>
                      </a:endParaRPr>
                    </a:p>
                  </a:txBody>
                  <a:tcPr marL="91432" marR="91432" marT="45732" marB="45732"/>
                </a:tc>
              </a:tr>
            </a:tbl>
          </a:graphicData>
        </a:graphic>
      </p:graphicFrame>
      <p:grpSp>
        <p:nvGrpSpPr>
          <p:cNvPr id="44" name="グループ化 4"/>
          <p:cNvGrpSpPr>
            <a:grpSpLocks/>
          </p:cNvGrpSpPr>
          <p:nvPr/>
        </p:nvGrpSpPr>
        <p:grpSpPr bwMode="auto">
          <a:xfrm>
            <a:off x="1928664" y="981075"/>
            <a:ext cx="1081088" cy="4354550"/>
            <a:chOff x="2286332" y="980724"/>
            <a:chExt cx="1080745" cy="4354901"/>
          </a:xfrm>
        </p:grpSpPr>
        <p:sp>
          <p:nvSpPr>
            <p:cNvPr id="45" name="テキスト ボックス 10"/>
            <p:cNvSpPr txBox="1">
              <a:spLocks noChangeArrowheads="1"/>
            </p:cNvSpPr>
            <p:nvPr/>
          </p:nvSpPr>
          <p:spPr bwMode="auto">
            <a:xfrm>
              <a:off x="2303946" y="3471824"/>
              <a:ext cx="830733" cy="1863801"/>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rgbClr val="FF0000"/>
                  </a:solidFill>
                  <a:latin typeface="ＭＳ Ｐゴシック" pitchFamily="50" charset="-128"/>
                  <a:ea typeface="ＭＳ Ｐゴシック" pitchFamily="50" charset="-128"/>
                </a:rPr>
                <a:t>こうずい　ちゅういほう</a:t>
              </a:r>
              <a:endParaRPr lang="en-US" altLang="ja-JP" sz="1400" b="1" dirty="0">
                <a:solidFill>
                  <a:srgbClr val="FF0000"/>
                </a:solidFill>
                <a:latin typeface="ＭＳ Ｐゴシック" pitchFamily="50" charset="-128"/>
                <a:ea typeface="ＭＳ Ｐゴシック" pitchFamily="50" charset="-128"/>
              </a:endParaRPr>
            </a:p>
            <a:p>
              <a:pPr eaLnBrk="1" hangingPunct="1"/>
              <a:r>
                <a:rPr lang="ja-JP" altLang="en-US" sz="2800" b="1" dirty="0" smtClean="0">
                  <a:solidFill>
                    <a:srgbClr val="FF0000"/>
                  </a:solidFill>
                  <a:latin typeface="ＭＳ Ｐゴシック" pitchFamily="50" charset="-128"/>
                  <a:ea typeface="ＭＳ Ｐゴシック" pitchFamily="50" charset="-128"/>
                </a:rPr>
                <a:t>洪水</a:t>
              </a:r>
              <a:r>
                <a:rPr lang="ja-JP" altLang="en-US" sz="2800" b="1" dirty="0">
                  <a:solidFill>
                    <a:srgbClr val="FF0000"/>
                  </a:solidFill>
                  <a:latin typeface="ＭＳ Ｐゴシック" pitchFamily="50" charset="-128"/>
                  <a:ea typeface="ＭＳ Ｐゴシック" pitchFamily="50" charset="-128"/>
                </a:rPr>
                <a:t>注意報</a:t>
              </a:r>
            </a:p>
          </p:txBody>
        </p:sp>
        <p:sp>
          <p:nvSpPr>
            <p:cNvPr id="46" name="テキスト ボックス 11"/>
            <p:cNvSpPr txBox="1">
              <a:spLocks noChangeArrowheads="1"/>
            </p:cNvSpPr>
            <p:nvPr/>
          </p:nvSpPr>
          <p:spPr bwMode="auto">
            <a:xfrm>
              <a:off x="2303946" y="1516747"/>
              <a:ext cx="830733" cy="1878229"/>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rgbClr val="FF0000"/>
                  </a:solidFill>
                  <a:latin typeface="ＭＳ Ｐゴシック" pitchFamily="50" charset="-128"/>
                  <a:ea typeface="ＭＳ Ｐゴシック" pitchFamily="50" charset="-128"/>
                </a:rPr>
                <a:t>おおあめ　ちゅういほう</a:t>
              </a:r>
              <a:endParaRPr lang="en-US" altLang="ja-JP" sz="1400" b="1" dirty="0" smtClean="0">
                <a:solidFill>
                  <a:srgbClr val="FF0000"/>
                </a:solidFill>
                <a:latin typeface="ＭＳ Ｐゴシック" pitchFamily="50" charset="-128"/>
                <a:ea typeface="ＭＳ Ｐゴシック" pitchFamily="50" charset="-128"/>
              </a:endParaRPr>
            </a:p>
            <a:p>
              <a:pPr eaLnBrk="1" hangingPunct="1"/>
              <a:r>
                <a:rPr lang="ja-JP" altLang="en-US" sz="2800" b="1" dirty="0" smtClean="0">
                  <a:solidFill>
                    <a:srgbClr val="FF0000"/>
                  </a:solidFill>
                  <a:latin typeface="ＭＳ Ｐゴシック" pitchFamily="50" charset="-128"/>
                  <a:ea typeface="ＭＳ Ｐゴシック" pitchFamily="50" charset="-128"/>
                </a:rPr>
                <a:t>大雨</a:t>
              </a:r>
              <a:r>
                <a:rPr lang="ja-JP" altLang="en-US" sz="2800" b="1" dirty="0">
                  <a:solidFill>
                    <a:srgbClr val="FF0000"/>
                  </a:solidFill>
                  <a:latin typeface="ＭＳ Ｐゴシック" pitchFamily="50" charset="-128"/>
                  <a:ea typeface="ＭＳ Ｐゴシック" pitchFamily="50" charset="-128"/>
                </a:rPr>
                <a:t>注意報</a:t>
              </a:r>
            </a:p>
          </p:txBody>
        </p:sp>
        <p:sp>
          <p:nvSpPr>
            <p:cNvPr id="47" name="正方形/長方形 46"/>
            <p:cNvSpPr/>
            <p:nvPr/>
          </p:nvSpPr>
          <p:spPr>
            <a:xfrm>
              <a:off x="2286332" y="980724"/>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05:00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
        <p:nvSpPr>
          <p:cNvPr id="48" name="正方形/長方形 47"/>
          <p:cNvSpPr/>
          <p:nvPr/>
        </p:nvSpPr>
        <p:spPr>
          <a:xfrm>
            <a:off x="790907" y="980728"/>
            <a:ext cx="492444" cy="461665"/>
          </a:xfrm>
          <a:prstGeom prst="rect">
            <a:avLst/>
          </a:prstGeom>
          <a:noFill/>
        </p:spPr>
        <p:txBody>
          <a:bodyPr wrap="none">
            <a:spAutoFit/>
          </a:bodyPr>
          <a:lstStyle/>
          <a:p>
            <a:pPr algn="ctr">
              <a:defRPr/>
            </a:pP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夜</a:t>
            </a:r>
          </a:p>
        </p:txBody>
      </p:sp>
      <p:grpSp>
        <p:nvGrpSpPr>
          <p:cNvPr id="49" name="グループ化 48"/>
          <p:cNvGrpSpPr>
            <a:grpSpLocks/>
          </p:cNvGrpSpPr>
          <p:nvPr/>
        </p:nvGrpSpPr>
        <p:grpSpPr bwMode="auto">
          <a:xfrm>
            <a:off x="5817096" y="981074"/>
            <a:ext cx="954743" cy="3469174"/>
            <a:chOff x="5273573" y="980726"/>
            <a:chExt cx="955844" cy="3469523"/>
          </a:xfrm>
        </p:grpSpPr>
        <p:sp>
          <p:nvSpPr>
            <p:cNvPr id="50" name="テキスト ボックス 13"/>
            <p:cNvSpPr txBox="1">
              <a:spLocks noChangeArrowheads="1"/>
            </p:cNvSpPr>
            <p:nvPr/>
          </p:nvSpPr>
          <p:spPr bwMode="auto">
            <a:xfrm>
              <a:off x="5273573" y="1523513"/>
              <a:ext cx="831955" cy="292673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chemeClr val="bg1"/>
                  </a:solidFill>
                  <a:latin typeface="ＭＳ Ｐゴシック" pitchFamily="50" charset="-128"/>
                  <a:ea typeface="ＭＳ Ｐゴシック" pitchFamily="50" charset="-128"/>
                </a:rPr>
                <a:t>どしゃ さいがい けいかい じょうほう</a:t>
              </a:r>
              <a:endParaRPr lang="en-US" altLang="ja-JP" sz="1400" b="1" dirty="0" smtClean="0">
                <a:solidFill>
                  <a:schemeClr val="bg1"/>
                </a:solidFill>
                <a:latin typeface="ＭＳ Ｐゴシック" pitchFamily="50" charset="-128"/>
                <a:ea typeface="ＭＳ Ｐゴシック" pitchFamily="50" charset="-128"/>
              </a:endParaRPr>
            </a:p>
            <a:p>
              <a:pPr eaLnBrk="1" hangingPunct="1"/>
              <a:r>
                <a:rPr lang="ja-JP" altLang="en-US" sz="2800" b="1" dirty="0" smtClean="0">
                  <a:solidFill>
                    <a:schemeClr val="bg1"/>
                  </a:solidFill>
                  <a:latin typeface="ＭＳ Ｐゴシック" pitchFamily="50" charset="-128"/>
                  <a:ea typeface="ＭＳ Ｐゴシック" pitchFamily="50" charset="-128"/>
                </a:rPr>
                <a:t>土砂</a:t>
              </a:r>
              <a:r>
                <a:rPr lang="ja-JP" altLang="en-US" sz="2800" b="1" dirty="0">
                  <a:solidFill>
                    <a:schemeClr val="bg1"/>
                  </a:solidFill>
                  <a:latin typeface="ＭＳ Ｐゴシック" pitchFamily="50" charset="-128"/>
                  <a:ea typeface="ＭＳ Ｐゴシック" pitchFamily="50" charset="-128"/>
                </a:rPr>
                <a:t>災害警戒情報</a:t>
              </a:r>
            </a:p>
          </p:txBody>
        </p:sp>
        <p:sp>
          <p:nvSpPr>
            <p:cNvPr id="51" name="正方形/長方形 50"/>
            <p:cNvSpPr/>
            <p:nvPr/>
          </p:nvSpPr>
          <p:spPr>
            <a:xfrm>
              <a:off x="5365684" y="980726"/>
              <a:ext cx="863733" cy="461711"/>
            </a:xfrm>
            <a:prstGeom prst="rect">
              <a:avLst/>
            </a:prstGeom>
            <a:noFill/>
          </p:spPr>
          <p:txBody>
            <a:bodyPr wrap="none">
              <a:spAutoFit/>
            </a:bodyPr>
            <a:lstStyle/>
            <a:p>
              <a:pPr algn="ctr">
                <a:defRPr/>
              </a:pPr>
              <a:r>
                <a:rPr lang="en-US" altLang="ja-JP" sz="2400" dirty="0" smtClean="0">
                  <a:ln w="10160">
                    <a:solidFill>
                      <a:schemeClr val="accent1"/>
                    </a:solidFill>
                    <a:prstDash val="solid"/>
                  </a:ln>
                  <a:solidFill>
                    <a:schemeClr val="tx1"/>
                  </a:solidFill>
                  <a:effectLst>
                    <a:outerShdw blurRad="38100" dist="32000" dir="5400000" algn="tl">
                      <a:srgbClr val="000000">
                        <a:alpha val="30000"/>
                      </a:srgbClr>
                    </a:outerShdw>
                  </a:effectLst>
                </a:rPr>
                <a:t>14:30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52" name="グループ化 51"/>
          <p:cNvGrpSpPr>
            <a:grpSpLocks/>
          </p:cNvGrpSpPr>
          <p:nvPr/>
        </p:nvGrpSpPr>
        <p:grpSpPr bwMode="auto">
          <a:xfrm>
            <a:off x="8337376" y="981075"/>
            <a:ext cx="954745" cy="2788941"/>
            <a:chOff x="7329382" y="980725"/>
            <a:chExt cx="955847" cy="2789295"/>
          </a:xfrm>
        </p:grpSpPr>
        <p:sp>
          <p:nvSpPr>
            <p:cNvPr id="53" name="テキスト ボックス 14"/>
            <p:cNvSpPr txBox="1">
              <a:spLocks noChangeArrowheads="1"/>
            </p:cNvSpPr>
            <p:nvPr/>
          </p:nvSpPr>
          <p:spPr bwMode="auto">
            <a:xfrm>
              <a:off x="7329382" y="1495712"/>
              <a:ext cx="831956" cy="227430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おお</a:t>
              </a:r>
              <a:r>
                <a:rPr lang="ja-JP" altLang="en-US" sz="1400" b="1" dirty="0" smtClean="0">
                  <a:solidFill>
                    <a:schemeClr val="bg1"/>
                  </a:solidFill>
                  <a:latin typeface="ＭＳ Ｐゴシック" pitchFamily="50" charset="-128"/>
                  <a:ea typeface="ＭＳ Ｐゴシック" pitchFamily="50" charset="-128"/>
                </a:rPr>
                <a:t>あめ　とくべつ　</a:t>
              </a:r>
              <a:r>
                <a:rPr lang="ja-JP" altLang="en-US" sz="1400" b="1" dirty="0" err="1" smtClean="0">
                  <a:solidFill>
                    <a:schemeClr val="bg1"/>
                  </a:solidFill>
                  <a:latin typeface="ＭＳ Ｐゴシック" pitchFamily="50" charset="-128"/>
                  <a:ea typeface="ＭＳ Ｐゴシック" pitchFamily="50" charset="-128"/>
                </a:rPr>
                <a:t>け</a:t>
              </a:r>
              <a:r>
                <a:rPr lang="ja-JP" altLang="en-US" sz="1400" b="1" dirty="0">
                  <a:solidFill>
                    <a:schemeClr val="bg1"/>
                  </a:solidFill>
                  <a:latin typeface="ＭＳ Ｐゴシック" pitchFamily="50" charset="-128"/>
                  <a:ea typeface="ＭＳ Ｐゴシック" pitchFamily="50" charset="-128"/>
                </a:rPr>
                <a:t>いほう</a:t>
              </a:r>
              <a:endParaRPr lang="en-US" altLang="ja-JP" sz="1400" b="1" dirty="0" smtClean="0">
                <a:solidFill>
                  <a:schemeClr val="bg1"/>
                </a:solidFill>
                <a:latin typeface="ＭＳ Ｐゴシック" pitchFamily="50" charset="-128"/>
                <a:ea typeface="ＭＳ Ｐゴシック" pitchFamily="50" charset="-128"/>
              </a:endParaRPr>
            </a:p>
            <a:p>
              <a:pPr eaLnBrk="1" hangingPunct="1"/>
              <a:r>
                <a:rPr lang="ja-JP" altLang="en-US" sz="2800" b="1" dirty="0" smtClean="0">
                  <a:solidFill>
                    <a:schemeClr val="bg1"/>
                  </a:solidFill>
                  <a:latin typeface="ＭＳ Ｐゴシック" pitchFamily="50" charset="-128"/>
                  <a:ea typeface="ＭＳ Ｐゴシック" pitchFamily="50" charset="-128"/>
                </a:rPr>
                <a:t>大雨</a:t>
              </a:r>
              <a:r>
                <a:rPr lang="ja-JP" altLang="en-US" sz="2800" b="1" dirty="0">
                  <a:solidFill>
                    <a:schemeClr val="bg1"/>
                  </a:solidFill>
                  <a:latin typeface="ＭＳ Ｐゴシック" pitchFamily="50" charset="-128"/>
                  <a:ea typeface="ＭＳ Ｐゴシック" pitchFamily="50" charset="-128"/>
                </a:rPr>
                <a:t>特別警報</a:t>
              </a:r>
            </a:p>
          </p:txBody>
        </p:sp>
        <p:sp>
          <p:nvSpPr>
            <p:cNvPr id="54" name="正方形/長方形 53"/>
            <p:cNvSpPr/>
            <p:nvPr/>
          </p:nvSpPr>
          <p:spPr>
            <a:xfrm>
              <a:off x="7421496" y="980725"/>
              <a:ext cx="863733" cy="461724"/>
            </a:xfrm>
            <a:prstGeom prst="rect">
              <a:avLst/>
            </a:prstGeom>
            <a:noFill/>
          </p:spPr>
          <p:txBody>
            <a:bodyPr wrap="none">
              <a:spAutoFit/>
            </a:bodyPr>
            <a:lstStyle/>
            <a:p>
              <a:pPr algn="ctr">
                <a:defRPr/>
              </a:pPr>
              <a:r>
                <a:rPr lang="en-US" altLang="ja-JP" sz="2400" dirty="0" smtClean="0">
                  <a:ln w="10160">
                    <a:solidFill>
                      <a:schemeClr val="accent1"/>
                    </a:solidFill>
                    <a:prstDash val="solid"/>
                  </a:ln>
                  <a:solidFill>
                    <a:schemeClr val="tx1"/>
                  </a:solidFill>
                  <a:effectLst>
                    <a:outerShdw blurRad="38100" dist="32000" dir="5400000" algn="tl">
                      <a:srgbClr val="000000">
                        <a:alpha val="30000"/>
                      </a:srgbClr>
                    </a:outerShdw>
                  </a:effectLst>
                </a:rPr>
                <a:t>17:10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55" name="グループ化 54"/>
          <p:cNvGrpSpPr/>
          <p:nvPr/>
        </p:nvGrpSpPr>
        <p:grpSpPr>
          <a:xfrm>
            <a:off x="3856038" y="981075"/>
            <a:ext cx="1401762" cy="3628935"/>
            <a:chOff x="3856038" y="981075"/>
            <a:chExt cx="1401762" cy="3628935"/>
          </a:xfrm>
        </p:grpSpPr>
        <p:grpSp>
          <p:nvGrpSpPr>
            <p:cNvPr id="56" name="グループ化 55"/>
            <p:cNvGrpSpPr>
              <a:grpSpLocks/>
            </p:cNvGrpSpPr>
            <p:nvPr/>
          </p:nvGrpSpPr>
          <p:grpSpPr bwMode="auto">
            <a:xfrm>
              <a:off x="3856038" y="981075"/>
              <a:ext cx="1081087" cy="3628935"/>
              <a:chOff x="3856208" y="980727"/>
              <a:chExt cx="1080745" cy="3629283"/>
            </a:xfrm>
          </p:grpSpPr>
          <p:sp>
            <p:nvSpPr>
              <p:cNvPr id="58" name="テキスト ボックス 10"/>
              <p:cNvSpPr txBox="1">
                <a:spLocks noChangeArrowheads="1"/>
              </p:cNvSpPr>
              <p:nvPr/>
            </p:nvSpPr>
            <p:spPr bwMode="auto">
              <a:xfrm>
                <a:off x="3873029" y="3100477"/>
                <a:ext cx="830734" cy="150953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chemeClr val="bg1"/>
                    </a:solidFill>
                    <a:latin typeface="ＭＳ Ｐゴシック" pitchFamily="50" charset="-128"/>
                    <a:ea typeface="ＭＳ Ｐゴシック" pitchFamily="50" charset="-128"/>
                  </a:rPr>
                  <a:t>こうずい　</a:t>
                </a:r>
                <a:r>
                  <a:rPr lang="ja-JP" altLang="en-US" sz="1400" b="1" dirty="0" err="1" smtClean="0">
                    <a:solidFill>
                      <a:schemeClr val="bg1"/>
                    </a:solidFill>
                    <a:latin typeface="ＭＳ Ｐゴシック" pitchFamily="50" charset="-128"/>
                    <a:ea typeface="ＭＳ Ｐゴシック" pitchFamily="50" charset="-128"/>
                  </a:rPr>
                  <a:t>け</a:t>
                </a:r>
                <a:r>
                  <a:rPr lang="ja-JP" altLang="en-US" sz="1400" b="1" dirty="0" smtClean="0">
                    <a:solidFill>
                      <a:schemeClr val="bg1"/>
                    </a:solidFill>
                    <a:latin typeface="ＭＳ Ｐゴシック" pitchFamily="50" charset="-128"/>
                    <a:ea typeface="ＭＳ Ｐゴシック" pitchFamily="50" charset="-128"/>
                  </a:rPr>
                  <a:t>いほう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smtClean="0">
                    <a:solidFill>
                      <a:schemeClr val="bg1"/>
                    </a:solidFill>
                    <a:latin typeface="ＭＳ Ｐゴシック" pitchFamily="50" charset="-128"/>
                    <a:ea typeface="ＭＳ Ｐゴシック" pitchFamily="50" charset="-128"/>
                  </a:rPr>
                  <a:t>洪水</a:t>
                </a:r>
                <a:r>
                  <a:rPr lang="ja-JP" altLang="en-US" sz="2800" b="1" dirty="0">
                    <a:solidFill>
                      <a:schemeClr val="bg1"/>
                    </a:solidFill>
                    <a:latin typeface="ＭＳ Ｐゴシック" pitchFamily="50" charset="-128"/>
                    <a:ea typeface="ＭＳ Ｐゴシック" pitchFamily="50" charset="-128"/>
                  </a:rPr>
                  <a:t>警報</a:t>
                </a:r>
              </a:p>
            </p:txBody>
          </p:sp>
          <p:sp>
            <p:nvSpPr>
              <p:cNvPr id="59" name="テキスト ボックス 11"/>
              <p:cNvSpPr txBox="1">
                <a:spLocks noChangeArrowheads="1"/>
              </p:cNvSpPr>
              <p:nvPr/>
            </p:nvSpPr>
            <p:spPr bwMode="auto">
              <a:xfrm>
                <a:off x="3873029" y="1508059"/>
                <a:ext cx="830734" cy="154159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smtClean="0">
                    <a:solidFill>
                      <a:schemeClr val="bg1"/>
                    </a:solidFill>
                    <a:latin typeface="ＭＳ Ｐゴシック" pitchFamily="50" charset="-128"/>
                    <a:ea typeface="ＭＳ Ｐゴシック" pitchFamily="50" charset="-128"/>
                  </a:rPr>
                  <a:t>おおあめ　</a:t>
                </a:r>
                <a:r>
                  <a:rPr lang="ja-JP" altLang="en-US" sz="1400" b="1" dirty="0" err="1" smtClean="0">
                    <a:solidFill>
                      <a:schemeClr val="bg1"/>
                    </a:solidFill>
                    <a:latin typeface="ＭＳ Ｐゴシック" pitchFamily="50" charset="-128"/>
                    <a:ea typeface="ＭＳ Ｐゴシック" pitchFamily="50" charset="-128"/>
                  </a:rPr>
                  <a:t>け</a:t>
                </a:r>
                <a:r>
                  <a:rPr lang="ja-JP" altLang="en-US" sz="1400" b="1" dirty="0" smtClean="0">
                    <a:solidFill>
                      <a:schemeClr val="bg1"/>
                    </a:solidFill>
                    <a:latin typeface="ＭＳ Ｐゴシック" pitchFamily="50" charset="-128"/>
                    <a:ea typeface="ＭＳ Ｐゴシック" pitchFamily="50" charset="-128"/>
                  </a:rPr>
                  <a:t>いほう</a:t>
                </a:r>
                <a:endParaRPr lang="en-US" altLang="ja-JP" sz="1400" b="1" dirty="0" smtClean="0">
                  <a:solidFill>
                    <a:schemeClr val="bg1"/>
                  </a:solidFill>
                  <a:latin typeface="ＭＳ Ｐゴシック" pitchFamily="50" charset="-128"/>
                  <a:ea typeface="ＭＳ Ｐゴシック" pitchFamily="50" charset="-128"/>
                </a:endParaRPr>
              </a:p>
              <a:p>
                <a:pPr eaLnBrk="1" hangingPunct="1"/>
                <a:r>
                  <a:rPr lang="ja-JP" altLang="en-US" sz="2800" b="1" dirty="0" smtClean="0">
                    <a:solidFill>
                      <a:schemeClr val="bg1"/>
                    </a:solidFill>
                    <a:latin typeface="ＭＳ Ｐゴシック" pitchFamily="50" charset="-128"/>
                    <a:ea typeface="ＭＳ Ｐゴシック" pitchFamily="50" charset="-128"/>
                  </a:rPr>
                  <a:t>大雨</a:t>
                </a:r>
                <a:r>
                  <a:rPr lang="ja-JP" altLang="en-US" sz="2800" b="1" dirty="0">
                    <a:solidFill>
                      <a:schemeClr val="bg1"/>
                    </a:solidFill>
                    <a:latin typeface="ＭＳ Ｐゴシック" pitchFamily="50" charset="-128"/>
                    <a:ea typeface="ＭＳ Ｐゴシック" pitchFamily="50" charset="-128"/>
                  </a:rPr>
                  <a:t>警報</a:t>
                </a:r>
              </a:p>
            </p:txBody>
          </p:sp>
          <p:sp>
            <p:nvSpPr>
              <p:cNvPr id="60" name="正方形/長方形 59"/>
              <p:cNvSpPr/>
              <p:nvPr/>
            </p:nvSpPr>
            <p:spPr>
              <a:xfrm>
                <a:off x="3856208" y="980727"/>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13:30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
          <p:nvSpPr>
            <p:cNvPr id="57" name="テキスト ボックス 56"/>
            <p:cNvSpPr txBox="1"/>
            <p:nvPr/>
          </p:nvSpPr>
          <p:spPr bwMode="auto">
            <a:xfrm>
              <a:off x="4728678" y="2564904"/>
              <a:ext cx="529122" cy="2038350"/>
            </a:xfrm>
            <a:prstGeom prst="rect">
              <a:avLst/>
            </a:prstGeom>
            <a:solidFill>
              <a:schemeClr val="accent3">
                <a:lumMod val="85000"/>
              </a:schemeClr>
            </a:solidFill>
          </p:spPr>
          <p:txBody>
            <a:bodyPr vert="eaVert"/>
            <a:lstStyle>
              <a:lvl1pPr eaLnBrk="0" hangingPunct="0">
                <a:defRPr kumimoji="1" sz="2900">
                  <a:solidFill>
                    <a:srgbClr val="000000"/>
                  </a:solidFill>
                  <a:latin typeface="Gill Sans"/>
                  <a:ea typeface="ヒラギノ角ゴ ProN W3"/>
                  <a:cs typeface="ヒラギノ角ゴ ProN W3"/>
                  <a:sym typeface="Gill Sans"/>
                </a:defRPr>
              </a:lvl1pPr>
              <a:lvl2pPr marL="742950" indent="-285750" eaLnBrk="0" hangingPunct="0">
                <a:defRPr kumimoji="1" sz="2900">
                  <a:solidFill>
                    <a:srgbClr val="000000"/>
                  </a:solidFill>
                  <a:latin typeface="Gill Sans"/>
                  <a:ea typeface="ヒラギノ角ゴ ProN W3"/>
                  <a:cs typeface="ヒラギノ角ゴ ProN W3"/>
                  <a:sym typeface="Gill Sans"/>
                </a:defRPr>
              </a:lvl2pPr>
              <a:lvl3pPr marL="1143000" indent="-228600" eaLnBrk="0" hangingPunct="0">
                <a:defRPr kumimoji="1" sz="2900">
                  <a:solidFill>
                    <a:srgbClr val="000000"/>
                  </a:solidFill>
                  <a:latin typeface="Gill Sans"/>
                  <a:ea typeface="ヒラギノ角ゴ ProN W3"/>
                  <a:cs typeface="ヒラギノ角ゴ ProN W3"/>
                  <a:sym typeface="Gill Sans"/>
                </a:defRPr>
              </a:lvl3pPr>
              <a:lvl4pPr marL="1600200" indent="-228600" eaLnBrk="0" hangingPunct="0">
                <a:defRPr kumimoji="1" sz="2900">
                  <a:solidFill>
                    <a:srgbClr val="000000"/>
                  </a:solidFill>
                  <a:latin typeface="Gill Sans"/>
                  <a:ea typeface="ヒラギノ角ゴ ProN W3"/>
                  <a:cs typeface="ヒラギノ角ゴ ProN W3"/>
                  <a:sym typeface="Gill Sans"/>
                </a:defRPr>
              </a:lvl4pPr>
              <a:lvl5pPr marL="2057400" indent="-228600" eaLnBrk="0" hangingPunct="0">
                <a:defRPr kumimoji="1" sz="29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9pPr>
            </a:lstStyle>
            <a:p>
              <a:pPr algn="ctr" eaLnBrk="1" hangingPunct="1">
                <a:defRPr/>
              </a:pPr>
              <a:r>
                <a:rPr lang="ja-JP" altLang="en-US" dirty="0" smtClean="0">
                  <a:effectLst>
                    <a:outerShdw blurRad="38100" dist="38100" dir="2700000" algn="tl">
                      <a:srgbClr val="000000">
                        <a:alpha val="43137"/>
                      </a:srgbClr>
                    </a:outerShdw>
                  </a:effectLst>
                  <a:latin typeface="ヒラギノ角ゴ ProN W3"/>
                  <a:ea typeface="メイリオ" pitchFamily="50" charset="-128"/>
                  <a:cs typeface="メイリオ" pitchFamily="50" charset="-128"/>
                </a:rPr>
                <a:t>ニュース</a:t>
              </a:r>
              <a:r>
                <a:rPr lang="ja-JP" altLang="en-US" dirty="0" smtClean="0">
                  <a:latin typeface="ヒラギノ角ゴ ProN W3"/>
                  <a:ea typeface="メイリオ" pitchFamily="50" charset="-128"/>
                  <a:cs typeface="メイリオ" pitchFamily="50" charset="-128"/>
                </a:rPr>
                <a:t>　</a:t>
              </a:r>
              <a:endParaRPr lang="en-US" altLang="ja-JP" dirty="0" smtClean="0">
                <a:latin typeface="ヒラギノ角ゴ ProN W3"/>
                <a:ea typeface="メイリオ" pitchFamily="50" charset="-128"/>
                <a:cs typeface="メイリオ" pitchFamily="50" charset="-128"/>
              </a:endParaRPr>
            </a:p>
          </p:txBody>
        </p:sp>
      </p:grpSp>
      <p:sp>
        <p:nvSpPr>
          <p:cNvPr id="62" name="テキスト ボックス 3"/>
          <p:cNvSpPr txBox="1">
            <a:spLocks noChangeArrowheads="1"/>
          </p:cNvSpPr>
          <p:nvPr/>
        </p:nvSpPr>
        <p:spPr bwMode="auto">
          <a:xfrm>
            <a:off x="721658" y="1524307"/>
            <a:ext cx="630942" cy="269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900" dirty="0" smtClean="0">
                <a:solidFill>
                  <a:srgbClr val="000000"/>
                </a:solidFill>
                <a:latin typeface="ヒラギノ角ゴ ProN W3"/>
                <a:ea typeface="メイリオ" pitchFamily="50" charset="-128"/>
                <a:cs typeface="メイリオ" pitchFamily="50" charset="-128"/>
              </a:rPr>
              <a:t>雨が降り始めた</a:t>
            </a:r>
            <a:endParaRPr lang="ja-JP" altLang="en-US" sz="2900" dirty="0">
              <a:solidFill>
                <a:srgbClr val="000000"/>
              </a:solidFill>
              <a:latin typeface="ヒラギノ角ゴ ProN W3"/>
              <a:ea typeface="メイリオ" pitchFamily="50" charset="-128"/>
              <a:cs typeface="メイリオ" pitchFamily="50" charset="-128"/>
            </a:endParaRPr>
          </a:p>
        </p:txBody>
      </p:sp>
      <p:grpSp>
        <p:nvGrpSpPr>
          <p:cNvPr id="8" name="グループ化 7"/>
          <p:cNvGrpSpPr/>
          <p:nvPr/>
        </p:nvGrpSpPr>
        <p:grpSpPr>
          <a:xfrm>
            <a:off x="7617296" y="4681810"/>
            <a:ext cx="2170113" cy="1987550"/>
            <a:chOff x="7896225" y="4681810"/>
            <a:chExt cx="2170113" cy="1987550"/>
          </a:xfrm>
        </p:grpSpPr>
        <p:grpSp>
          <p:nvGrpSpPr>
            <p:cNvPr id="5" name="グループ化 4"/>
            <p:cNvGrpSpPr>
              <a:grpSpLocks/>
            </p:cNvGrpSpPr>
            <p:nvPr/>
          </p:nvGrpSpPr>
          <p:grpSpPr bwMode="auto">
            <a:xfrm>
              <a:off x="7896225" y="4681810"/>
              <a:ext cx="2170113" cy="1987550"/>
              <a:chOff x="7896225" y="4465638"/>
              <a:chExt cx="2170113" cy="1987550"/>
            </a:xfrm>
          </p:grpSpPr>
          <p:sp>
            <p:nvSpPr>
              <p:cNvPr id="31774" name="爆発 1 19"/>
              <p:cNvSpPr>
                <a:spLocks noChangeArrowheads="1"/>
              </p:cNvSpPr>
              <p:nvPr/>
            </p:nvSpPr>
            <p:spPr bwMode="auto">
              <a:xfrm>
                <a:off x="7896225" y="4465638"/>
                <a:ext cx="2170113" cy="1987550"/>
              </a:xfrm>
              <a:prstGeom prst="irregularSeal1">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31775" name="Rectangle 11"/>
              <p:cNvSpPr>
                <a:spLocks/>
              </p:cNvSpPr>
              <p:nvPr/>
            </p:nvSpPr>
            <p:spPr bwMode="auto">
              <a:xfrm>
                <a:off x="8248650" y="5013325"/>
                <a:ext cx="1463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90000"/>
                  </a:lnSpc>
                </a:pPr>
                <a:r>
                  <a:rPr kumimoji="0" lang="en-US" altLang="ja-JP" sz="3000" dirty="0">
                    <a:latin typeface="ヒラギノ角ゴ ProN W6"/>
                    <a:ea typeface="ヒラギノ角ゴ ProN W6"/>
                    <a:cs typeface="ヒラギノ角ゴ ProN W6"/>
                    <a:sym typeface="ヒラギノ角ゴ ProN W6"/>
                  </a:rPr>
                  <a:t> </a:t>
                </a:r>
                <a:r>
                  <a:rPr kumimoji="0" lang="ja-JP" altLang="en-US" sz="3000" dirty="0">
                    <a:latin typeface="ヒラギノ角ゴ ProN W6"/>
                    <a:ea typeface="ヒラギノ角ゴ ProN W6"/>
                    <a:cs typeface="ヒラギノ角ゴ ProN W6"/>
                    <a:sym typeface="ヒラギノ角ゴ ProN W6"/>
                  </a:rPr>
                  <a:t>川が</a:t>
                </a:r>
                <a:endParaRPr kumimoji="0" lang="en-US" altLang="ja-JP" sz="3000" dirty="0">
                  <a:latin typeface="ヒラギノ角ゴ ProN W6"/>
                  <a:ea typeface="ヒラギノ角ゴ ProN W6"/>
                  <a:cs typeface="ヒラギノ角ゴ ProN W6"/>
                  <a:sym typeface="ヒラギノ角ゴ ProN W6"/>
                </a:endParaRPr>
              </a:p>
              <a:p>
                <a:pPr eaLnBrk="1" hangingPunct="1">
                  <a:lnSpc>
                    <a:spcPct val="90000"/>
                  </a:lnSpc>
                </a:pPr>
                <a:r>
                  <a:rPr kumimoji="0" lang="ja-JP" altLang="en-US" sz="3000" dirty="0">
                    <a:latin typeface="ヒラギノ角ゴ ProN W6"/>
                    <a:ea typeface="ヒラギノ角ゴ ProN W6"/>
                    <a:cs typeface="ヒラギノ角ゴ ProN W6"/>
                    <a:sym typeface="ヒラギノ角ゴ ProN W6"/>
                  </a:rPr>
                  <a:t>あふれる</a:t>
                </a:r>
              </a:p>
            </p:txBody>
          </p:sp>
        </p:grpSp>
        <p:sp>
          <p:nvSpPr>
            <p:cNvPr id="38" name="正方形/長方形 37"/>
            <p:cNvSpPr/>
            <p:nvPr/>
          </p:nvSpPr>
          <p:spPr bwMode="auto">
            <a:xfrm>
              <a:off x="8481392" y="4695527"/>
              <a:ext cx="1080745" cy="461665"/>
            </a:xfrm>
            <a:prstGeom prst="rect">
              <a:avLst/>
            </a:prstGeom>
            <a:noFill/>
          </p:spPr>
          <p:txBody>
            <a:bodyPr wrap="none">
              <a:spAutoFit/>
            </a:bodyPr>
            <a:lstStyle/>
            <a:p>
              <a:pPr algn="ctr">
                <a:defRPr/>
              </a:pPr>
              <a:r>
                <a:rPr lang="en-US" altLang="ja-JP" sz="2400" dirty="0" smtClean="0">
                  <a:ln w="10160">
                    <a:solidFill>
                      <a:schemeClr val="accent1"/>
                    </a:solidFill>
                    <a:prstDash val="solid"/>
                  </a:ln>
                  <a:solidFill>
                    <a:schemeClr val="tx1"/>
                  </a:solidFill>
                  <a:effectLst>
                    <a:outerShdw blurRad="38100" dist="32000" dir="5400000" algn="tl">
                      <a:srgbClr val="000000">
                        <a:alpha val="30000"/>
                      </a:srgbClr>
                    </a:outerShdw>
                  </a:effectLst>
                </a:rPr>
                <a:t>17:00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7" name="グループ化 6"/>
          <p:cNvGrpSpPr/>
          <p:nvPr/>
        </p:nvGrpSpPr>
        <p:grpSpPr>
          <a:xfrm>
            <a:off x="5816600" y="4681810"/>
            <a:ext cx="2170113" cy="1987550"/>
            <a:chOff x="5816600" y="4681810"/>
            <a:chExt cx="2170113" cy="1987550"/>
          </a:xfrm>
        </p:grpSpPr>
        <p:grpSp>
          <p:nvGrpSpPr>
            <p:cNvPr id="4" name="グループ化 3"/>
            <p:cNvGrpSpPr>
              <a:grpSpLocks/>
            </p:cNvGrpSpPr>
            <p:nvPr/>
          </p:nvGrpSpPr>
          <p:grpSpPr bwMode="auto">
            <a:xfrm>
              <a:off x="5816600" y="4681810"/>
              <a:ext cx="2170113" cy="1987550"/>
              <a:chOff x="5816600" y="4537075"/>
              <a:chExt cx="2170113" cy="1987550"/>
            </a:xfrm>
          </p:grpSpPr>
          <p:sp>
            <p:nvSpPr>
              <p:cNvPr id="31776" name="爆発 1 18"/>
              <p:cNvSpPr>
                <a:spLocks noChangeArrowheads="1"/>
              </p:cNvSpPr>
              <p:nvPr/>
            </p:nvSpPr>
            <p:spPr bwMode="auto">
              <a:xfrm>
                <a:off x="5816600" y="4537075"/>
                <a:ext cx="2170113" cy="1987550"/>
              </a:xfrm>
              <a:prstGeom prst="irregularSeal1">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31777" name="Rectangle 9"/>
              <p:cNvSpPr>
                <a:spLocks/>
              </p:cNvSpPr>
              <p:nvPr/>
            </p:nvSpPr>
            <p:spPr bwMode="auto">
              <a:xfrm>
                <a:off x="5905030" y="4834578"/>
                <a:ext cx="1902765"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90000"/>
                  </a:lnSpc>
                </a:pPr>
                <a:r>
                  <a:rPr kumimoji="0" lang="ja-JP" altLang="en-US" sz="1800" dirty="0">
                    <a:latin typeface="ヒラギノ角ゴ ProN W6"/>
                    <a:ea typeface="ヒラギノ角ゴ ProN W6"/>
                    <a:cs typeface="ヒラギノ角ゴ ProN W6"/>
                    <a:sym typeface="ヒラギノ角ゴ ProN W6"/>
                  </a:rPr>
                  <a:t>くず</a:t>
                </a:r>
                <a:r>
                  <a:rPr kumimoji="0" lang="en-US" altLang="ja-JP" sz="3000" dirty="0" smtClean="0">
                    <a:latin typeface="ヒラギノ角ゴ ProN W6"/>
                    <a:ea typeface="ヒラギノ角ゴ ProN W6"/>
                    <a:cs typeface="ヒラギノ角ゴ ProN W6"/>
                    <a:sym typeface="ヒラギノ角ゴ ProN W6"/>
                  </a:rPr>
                  <a:t> </a:t>
                </a:r>
              </a:p>
              <a:p>
                <a:pPr eaLnBrk="1" hangingPunct="1">
                  <a:lnSpc>
                    <a:spcPct val="90000"/>
                  </a:lnSpc>
                </a:pPr>
                <a:r>
                  <a:rPr kumimoji="0" lang="ja-JP" altLang="en-US" sz="3000" dirty="0" smtClean="0">
                    <a:latin typeface="ヒラギノ角ゴ ProN W6"/>
                    <a:ea typeface="ヒラギノ角ゴ ProN W6"/>
                    <a:cs typeface="ヒラギノ角ゴ ProN W6"/>
                    <a:sym typeface="ヒラギノ角ゴ ProN W6"/>
                  </a:rPr>
                  <a:t>がけ</a:t>
                </a:r>
                <a:r>
                  <a:rPr kumimoji="0" lang="ja-JP" altLang="en-US" sz="3000" dirty="0">
                    <a:latin typeface="ヒラギノ角ゴ ProN W6"/>
                    <a:ea typeface="ヒラギノ角ゴ ProN W6"/>
                    <a:cs typeface="ヒラギノ角ゴ ProN W6"/>
                    <a:sym typeface="ヒラギノ角ゴ ProN W6"/>
                  </a:rPr>
                  <a:t>崩れが</a:t>
                </a:r>
                <a:endParaRPr kumimoji="0" lang="en-US" altLang="ja-JP" sz="3000" dirty="0">
                  <a:latin typeface="ヒラギノ角ゴ ProN W6"/>
                  <a:ea typeface="ヒラギノ角ゴ ProN W6"/>
                  <a:cs typeface="ヒラギノ角ゴ ProN W6"/>
                  <a:sym typeface="ヒラギノ角ゴ ProN W6"/>
                </a:endParaRPr>
              </a:p>
              <a:p>
                <a:pPr eaLnBrk="1" hangingPunct="1">
                  <a:lnSpc>
                    <a:spcPct val="90000"/>
                  </a:lnSpc>
                </a:pPr>
                <a:r>
                  <a:rPr kumimoji="0" lang="ja-JP" altLang="en-US" sz="3000" dirty="0">
                    <a:latin typeface="ヒラギノ角ゴ ProN W6"/>
                    <a:ea typeface="ヒラギノ角ゴ ProN W6"/>
                    <a:cs typeface="ヒラギノ角ゴ ProN W6"/>
                    <a:sym typeface="ヒラギノ角ゴ ProN W6"/>
                  </a:rPr>
                  <a:t>発生する</a:t>
                </a:r>
              </a:p>
            </p:txBody>
          </p:sp>
        </p:grpSp>
        <p:sp>
          <p:nvSpPr>
            <p:cNvPr id="39" name="正方形/長方形 38"/>
            <p:cNvSpPr/>
            <p:nvPr/>
          </p:nvSpPr>
          <p:spPr bwMode="auto">
            <a:xfrm>
              <a:off x="6320527" y="4695527"/>
              <a:ext cx="1080745" cy="461665"/>
            </a:xfrm>
            <a:prstGeom prst="rect">
              <a:avLst/>
            </a:prstGeom>
            <a:noFill/>
          </p:spPr>
          <p:txBody>
            <a:bodyPr wrap="none">
              <a:spAutoFit/>
            </a:bodyPr>
            <a:lstStyle/>
            <a:p>
              <a:pPr algn="ctr">
                <a:defRPr/>
              </a:pPr>
              <a:r>
                <a:rPr lang="en-US" altLang="ja-JP" sz="2400" dirty="0" smtClean="0">
                  <a:ln w="10160">
                    <a:solidFill>
                      <a:schemeClr val="accent1"/>
                    </a:solidFill>
                    <a:prstDash val="solid"/>
                  </a:ln>
                  <a:solidFill>
                    <a:schemeClr val="tx1"/>
                  </a:solidFill>
                  <a:effectLst>
                    <a:outerShdw blurRad="38100" dist="32000" dir="5400000" algn="tl">
                      <a:srgbClr val="000000">
                        <a:alpha val="30000"/>
                      </a:srgbClr>
                    </a:outerShdw>
                  </a:effectLst>
                </a:rPr>
                <a:t>16:00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6" name="グループ化 5"/>
          <p:cNvGrpSpPr/>
          <p:nvPr/>
        </p:nvGrpSpPr>
        <p:grpSpPr>
          <a:xfrm>
            <a:off x="3297238" y="4681810"/>
            <a:ext cx="2170112" cy="1987550"/>
            <a:chOff x="3297238" y="4681810"/>
            <a:chExt cx="2170112" cy="1987550"/>
          </a:xfrm>
        </p:grpSpPr>
        <p:grpSp>
          <p:nvGrpSpPr>
            <p:cNvPr id="2" name="グループ化 1"/>
            <p:cNvGrpSpPr>
              <a:grpSpLocks/>
            </p:cNvGrpSpPr>
            <p:nvPr/>
          </p:nvGrpSpPr>
          <p:grpSpPr bwMode="auto">
            <a:xfrm>
              <a:off x="3297238" y="4681810"/>
              <a:ext cx="2170112" cy="1987550"/>
              <a:chOff x="3297238" y="4579938"/>
              <a:chExt cx="2170112" cy="1987550"/>
            </a:xfrm>
          </p:grpSpPr>
          <p:sp>
            <p:nvSpPr>
              <p:cNvPr id="31778" name="爆発 1 5"/>
              <p:cNvSpPr>
                <a:spLocks noChangeArrowheads="1"/>
              </p:cNvSpPr>
              <p:nvPr/>
            </p:nvSpPr>
            <p:spPr bwMode="auto">
              <a:xfrm>
                <a:off x="3297238" y="4579938"/>
                <a:ext cx="2170112" cy="1987550"/>
              </a:xfrm>
              <a:prstGeom prst="irregularSeal1">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31779" name="Rectangle 7"/>
              <p:cNvSpPr>
                <a:spLocks/>
              </p:cNvSpPr>
              <p:nvPr/>
            </p:nvSpPr>
            <p:spPr bwMode="auto">
              <a:xfrm>
                <a:off x="3705225" y="4877441"/>
                <a:ext cx="146354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1800" dirty="0">
                    <a:latin typeface="ヒラギノ角ゴ ProN W6"/>
                    <a:ea typeface="ヒラギノ角ゴ ProN W6"/>
                    <a:cs typeface="ヒラギノ角ゴ ProN W6"/>
                    <a:sym typeface="ヒラギノ角ゴ ProN W6"/>
                  </a:rPr>
                  <a:t> </a:t>
                </a:r>
                <a:r>
                  <a:rPr kumimoji="0" lang="ja-JP" altLang="en-US" sz="1800" dirty="0" err="1" smtClean="0">
                    <a:latin typeface="ヒラギノ角ゴ ProN W6"/>
                    <a:ea typeface="ヒラギノ角ゴ ProN W6"/>
                    <a:cs typeface="ヒラギノ角ゴ ProN W6"/>
                    <a:sym typeface="ヒラギノ角ゴ ProN W6"/>
                  </a:rPr>
                  <a:t>す</a:t>
                </a:r>
                <a:r>
                  <a:rPr kumimoji="0" lang="ja-JP" altLang="en-US" sz="1800" dirty="0" smtClean="0">
                    <a:latin typeface="ヒラギノ角ゴ ProN W6"/>
                    <a:ea typeface="ヒラギノ角ゴ ProN W6"/>
                    <a:cs typeface="ヒラギノ角ゴ ProN W6"/>
                    <a:sym typeface="ヒラギノ角ゴ ProN W6"/>
                  </a:rPr>
                  <a:t>いろ</a:t>
                </a:r>
                <a:r>
                  <a:rPr kumimoji="0" lang="en-US" altLang="ja-JP" sz="3000" dirty="0" smtClean="0">
                    <a:latin typeface="ヒラギノ角ゴ ProN W6"/>
                    <a:ea typeface="ヒラギノ角ゴ ProN W6"/>
                    <a:cs typeface="ヒラギノ角ゴ ProN W6"/>
                    <a:sym typeface="ヒラギノ角ゴ ProN W6"/>
                  </a:rPr>
                  <a:t> </a:t>
                </a:r>
              </a:p>
              <a:p>
                <a:pPr algn="l" eaLnBrk="1" hangingPunct="1">
                  <a:lnSpc>
                    <a:spcPct val="90000"/>
                  </a:lnSpc>
                </a:pPr>
                <a:r>
                  <a:rPr kumimoji="0" lang="ja-JP" altLang="en-US" sz="3000" dirty="0" smtClean="0">
                    <a:latin typeface="ヒラギノ角ゴ ProN W6"/>
                    <a:ea typeface="ヒラギノ角ゴ ProN W6"/>
                    <a:cs typeface="ヒラギノ角ゴ ProN W6"/>
                    <a:sym typeface="ヒラギノ角ゴ ProN W6"/>
                  </a:rPr>
                  <a:t>水路</a:t>
                </a:r>
                <a:r>
                  <a:rPr kumimoji="0" lang="ja-JP" altLang="en-US" sz="3000" dirty="0">
                    <a:latin typeface="ヒラギノ角ゴ ProN W6"/>
                    <a:ea typeface="ヒラギノ角ゴ ProN W6"/>
                    <a:cs typeface="ヒラギノ角ゴ ProN W6"/>
                    <a:sym typeface="ヒラギノ角ゴ ProN W6"/>
                  </a:rPr>
                  <a:t>が</a:t>
                </a:r>
                <a:endParaRPr kumimoji="0" lang="en-US" altLang="ja-JP" sz="3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3000" dirty="0">
                    <a:latin typeface="ヒラギノ角ゴ ProN W6"/>
                    <a:ea typeface="ヒラギノ角ゴ ProN W6"/>
                    <a:cs typeface="ヒラギノ角ゴ ProN W6"/>
                    <a:sym typeface="ヒラギノ角ゴ ProN W6"/>
                  </a:rPr>
                  <a:t>あふれる</a:t>
                </a:r>
              </a:p>
            </p:txBody>
          </p:sp>
        </p:grpSp>
        <p:sp>
          <p:nvSpPr>
            <p:cNvPr id="40" name="正方形/長方形 39"/>
            <p:cNvSpPr/>
            <p:nvPr/>
          </p:nvSpPr>
          <p:spPr bwMode="auto">
            <a:xfrm>
              <a:off x="3856380" y="4695527"/>
              <a:ext cx="1080745" cy="461665"/>
            </a:xfrm>
            <a:prstGeom prst="rect">
              <a:avLst/>
            </a:prstGeom>
            <a:noFill/>
          </p:spPr>
          <p:txBody>
            <a:bodyPr wrap="none">
              <a:spAutoFit/>
            </a:bodyPr>
            <a:lstStyle/>
            <a:p>
              <a:pPr algn="ctr">
                <a:defRPr/>
              </a:pPr>
              <a:r>
                <a:rPr lang="en-US" altLang="ja-JP" sz="2400" dirty="0" smtClean="0">
                  <a:ln w="10160">
                    <a:solidFill>
                      <a:schemeClr val="accent1"/>
                    </a:solidFill>
                    <a:prstDash val="solid"/>
                  </a:ln>
                  <a:solidFill>
                    <a:schemeClr val="tx1"/>
                  </a:solidFill>
                  <a:effectLst>
                    <a:outerShdw blurRad="38100" dist="32000" dir="5400000" algn="tl">
                      <a:srgbClr val="000000">
                        <a:alpha val="30000"/>
                      </a:srgbClr>
                    </a:outerShdw>
                  </a:effectLst>
                </a:rPr>
                <a:t>13:30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Tree>
    <p:extLst>
      <p:ext uri="{BB962C8B-B14F-4D97-AF65-F5344CB8AC3E}">
        <p14:creationId xmlns:p14="http://schemas.microsoft.com/office/powerpoint/2010/main" val="30989684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テキスト ボックス 22"/>
          <p:cNvSpPr txBox="1">
            <a:spLocks noChangeArrowheads="1"/>
          </p:cNvSpPr>
          <p:nvPr/>
        </p:nvSpPr>
        <p:spPr bwMode="auto">
          <a:xfrm rot="-2532345">
            <a:off x="2348036" y="3934222"/>
            <a:ext cx="492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kumimoji="1" sz="3200">
                <a:solidFill>
                  <a:schemeClr val="tx1"/>
                </a:solidFill>
                <a:latin typeface="Calibri" pitchFamily="34" charset="0"/>
              </a:defRPr>
            </a:lvl1pPr>
            <a:lvl2pPr marL="742950" indent="-285750" eaLnBrk="0" hangingPunct="0">
              <a:spcBef>
                <a:spcPct val="20000"/>
              </a:spcBef>
              <a:buFont typeface="Arial" pitchFamily="34" charset="0"/>
              <a:buChar char="–"/>
              <a:defRPr kumimoji="1" sz="2800">
                <a:solidFill>
                  <a:schemeClr val="tx1"/>
                </a:solidFill>
                <a:latin typeface="Calibri" pitchFamily="34" charset="0"/>
              </a:defRPr>
            </a:lvl2pPr>
            <a:lvl3pPr marL="1143000" indent="-228600" eaLnBrk="0" hangingPunct="0">
              <a:spcBef>
                <a:spcPct val="20000"/>
              </a:spcBef>
              <a:buFont typeface="Arial" pitchFamily="34" charset="0"/>
              <a:buChar char="•"/>
              <a:defRPr kumimoji="1" sz="2400">
                <a:solidFill>
                  <a:schemeClr val="tx1"/>
                </a:solidFill>
                <a:latin typeface="Calibri" pitchFamily="34" charset="0"/>
              </a:defRPr>
            </a:lvl3pPr>
            <a:lvl4pPr marL="1600200" indent="-228600" eaLnBrk="0" hangingPunct="0">
              <a:spcBef>
                <a:spcPct val="20000"/>
              </a:spcBef>
              <a:buFont typeface="Arial" pitchFamily="34" charset="0"/>
              <a:buChar char="–"/>
              <a:defRPr kumimoji="1" sz="2000">
                <a:solidFill>
                  <a:schemeClr val="tx1"/>
                </a:solidFill>
                <a:latin typeface="Calibri" pitchFamily="34" charset="0"/>
              </a:defRPr>
            </a:lvl4pPr>
            <a:lvl5pPr marL="2057400" indent="-228600" eaLnBrk="0" hangingPunct="0">
              <a:spcBef>
                <a:spcPct val="20000"/>
              </a:spcBef>
              <a:buFont typeface="Arial" pitchFamily="34"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9pPr>
          </a:lstStyle>
          <a:p>
            <a:pPr algn="ctr" eaLnBrk="1" hangingPunct="1">
              <a:spcBef>
                <a:spcPct val="0"/>
              </a:spcBef>
              <a:buFontTx/>
              <a:buNone/>
            </a:pPr>
            <a:r>
              <a:rPr lang="ja-JP" altLang="en-US" sz="1200" b="1">
                <a:solidFill>
                  <a:srgbClr val="FFFFFF"/>
                </a:solidFill>
                <a:ea typeface="ＭＳ Ｐゴシック" pitchFamily="50" charset="-128"/>
              </a:rPr>
              <a:t>上流</a:t>
            </a:r>
          </a:p>
        </p:txBody>
      </p:sp>
      <p:grpSp>
        <p:nvGrpSpPr>
          <p:cNvPr id="43" name="グループ化 42"/>
          <p:cNvGrpSpPr/>
          <p:nvPr/>
        </p:nvGrpSpPr>
        <p:grpSpPr>
          <a:xfrm>
            <a:off x="828799" y="188640"/>
            <a:ext cx="6289674" cy="6046082"/>
            <a:chOff x="776288" y="260648"/>
            <a:chExt cx="6289674" cy="5866131"/>
          </a:xfrm>
        </p:grpSpPr>
        <p:sp>
          <p:nvSpPr>
            <p:cNvPr id="44" name="フリーフォーム 43"/>
            <p:cNvSpPr/>
            <p:nvPr/>
          </p:nvSpPr>
          <p:spPr bwMode="auto">
            <a:xfrm>
              <a:off x="3269357" y="260648"/>
              <a:ext cx="1971675" cy="1914525"/>
            </a:xfrm>
            <a:custGeom>
              <a:avLst/>
              <a:gdLst>
                <a:gd name="connsiteX0" fmla="*/ 1804987 w 1971675"/>
                <a:gd name="connsiteY0" fmla="*/ 0 h 1914525"/>
                <a:gd name="connsiteX1" fmla="*/ 1885950 w 1971675"/>
                <a:gd name="connsiteY1" fmla="*/ 23812 h 1914525"/>
                <a:gd name="connsiteX2" fmla="*/ 1962150 w 1971675"/>
                <a:gd name="connsiteY2" fmla="*/ 114300 h 1914525"/>
                <a:gd name="connsiteX3" fmla="*/ 1971675 w 1971675"/>
                <a:gd name="connsiteY3" fmla="*/ 219075 h 1914525"/>
                <a:gd name="connsiteX4" fmla="*/ 1933575 w 1971675"/>
                <a:gd name="connsiteY4" fmla="*/ 285750 h 1914525"/>
                <a:gd name="connsiteX5" fmla="*/ 1852612 w 1971675"/>
                <a:gd name="connsiteY5" fmla="*/ 338137 h 1914525"/>
                <a:gd name="connsiteX6" fmla="*/ 1790700 w 1971675"/>
                <a:gd name="connsiteY6" fmla="*/ 400050 h 1914525"/>
                <a:gd name="connsiteX7" fmla="*/ 1762125 w 1971675"/>
                <a:gd name="connsiteY7" fmla="*/ 438150 h 1914525"/>
                <a:gd name="connsiteX8" fmla="*/ 1743075 w 1971675"/>
                <a:gd name="connsiteY8" fmla="*/ 504825 h 1914525"/>
                <a:gd name="connsiteX9" fmla="*/ 1671637 w 1971675"/>
                <a:gd name="connsiteY9" fmla="*/ 557212 h 1914525"/>
                <a:gd name="connsiteX10" fmla="*/ 1576387 w 1971675"/>
                <a:gd name="connsiteY10" fmla="*/ 633412 h 1914525"/>
                <a:gd name="connsiteX11" fmla="*/ 1452562 w 1971675"/>
                <a:gd name="connsiteY11" fmla="*/ 690562 h 1914525"/>
                <a:gd name="connsiteX12" fmla="*/ 1319212 w 1971675"/>
                <a:gd name="connsiteY12" fmla="*/ 719137 h 1914525"/>
                <a:gd name="connsiteX13" fmla="*/ 1128712 w 1971675"/>
                <a:gd name="connsiteY13" fmla="*/ 819150 h 1914525"/>
                <a:gd name="connsiteX14" fmla="*/ 904875 w 1971675"/>
                <a:gd name="connsiteY14" fmla="*/ 966787 h 1914525"/>
                <a:gd name="connsiteX15" fmla="*/ 838200 w 1971675"/>
                <a:gd name="connsiteY15" fmla="*/ 1004887 h 1914525"/>
                <a:gd name="connsiteX16" fmla="*/ 762000 w 1971675"/>
                <a:gd name="connsiteY16" fmla="*/ 1095375 h 1914525"/>
                <a:gd name="connsiteX17" fmla="*/ 714375 w 1971675"/>
                <a:gd name="connsiteY17" fmla="*/ 1238250 h 1914525"/>
                <a:gd name="connsiteX18" fmla="*/ 676275 w 1971675"/>
                <a:gd name="connsiteY18" fmla="*/ 1395412 h 1914525"/>
                <a:gd name="connsiteX19" fmla="*/ 681037 w 1971675"/>
                <a:gd name="connsiteY19" fmla="*/ 1500187 h 1914525"/>
                <a:gd name="connsiteX20" fmla="*/ 742950 w 1971675"/>
                <a:gd name="connsiteY20" fmla="*/ 1638300 h 1914525"/>
                <a:gd name="connsiteX21" fmla="*/ 762000 w 1971675"/>
                <a:gd name="connsiteY21" fmla="*/ 1743075 h 1914525"/>
                <a:gd name="connsiteX22" fmla="*/ 771525 w 1971675"/>
                <a:gd name="connsiteY22" fmla="*/ 1838325 h 1914525"/>
                <a:gd name="connsiteX23" fmla="*/ 723900 w 1971675"/>
                <a:gd name="connsiteY23" fmla="*/ 1905000 h 1914525"/>
                <a:gd name="connsiteX24" fmla="*/ 628650 w 1971675"/>
                <a:gd name="connsiteY24" fmla="*/ 1914525 h 1914525"/>
                <a:gd name="connsiteX25" fmla="*/ 523875 w 1971675"/>
                <a:gd name="connsiteY25" fmla="*/ 1890712 h 1914525"/>
                <a:gd name="connsiteX26" fmla="*/ 461962 w 1971675"/>
                <a:gd name="connsiteY26" fmla="*/ 1785937 h 1914525"/>
                <a:gd name="connsiteX27" fmla="*/ 395287 w 1971675"/>
                <a:gd name="connsiteY27" fmla="*/ 1662112 h 1914525"/>
                <a:gd name="connsiteX28" fmla="*/ 338137 w 1971675"/>
                <a:gd name="connsiteY28" fmla="*/ 1614487 h 1914525"/>
                <a:gd name="connsiteX29" fmla="*/ 319087 w 1971675"/>
                <a:gd name="connsiteY29" fmla="*/ 1552575 h 1914525"/>
                <a:gd name="connsiteX30" fmla="*/ 228600 w 1971675"/>
                <a:gd name="connsiteY30" fmla="*/ 1524000 h 1914525"/>
                <a:gd name="connsiteX31" fmla="*/ 95250 w 1971675"/>
                <a:gd name="connsiteY31" fmla="*/ 1490662 h 1914525"/>
                <a:gd name="connsiteX32" fmla="*/ 23812 w 1971675"/>
                <a:gd name="connsiteY32" fmla="*/ 1457325 h 1914525"/>
                <a:gd name="connsiteX33" fmla="*/ 0 w 1971675"/>
                <a:gd name="connsiteY33" fmla="*/ 1362075 h 1914525"/>
                <a:gd name="connsiteX34" fmla="*/ 4762 w 1971675"/>
                <a:gd name="connsiteY34" fmla="*/ 1295400 h 1914525"/>
                <a:gd name="connsiteX35" fmla="*/ 195262 w 1971675"/>
                <a:gd name="connsiteY35" fmla="*/ 1162050 h 1914525"/>
                <a:gd name="connsiteX36" fmla="*/ 357187 w 1971675"/>
                <a:gd name="connsiteY36" fmla="*/ 1052512 h 1914525"/>
                <a:gd name="connsiteX37" fmla="*/ 619125 w 1971675"/>
                <a:gd name="connsiteY37" fmla="*/ 904875 h 1914525"/>
                <a:gd name="connsiteX38" fmla="*/ 795337 w 1971675"/>
                <a:gd name="connsiteY38" fmla="*/ 809625 h 1914525"/>
                <a:gd name="connsiteX39" fmla="*/ 1019175 w 1971675"/>
                <a:gd name="connsiteY39" fmla="*/ 719137 h 1914525"/>
                <a:gd name="connsiteX40" fmla="*/ 1166812 w 1971675"/>
                <a:gd name="connsiteY40" fmla="*/ 633412 h 1914525"/>
                <a:gd name="connsiteX41" fmla="*/ 1381125 w 1971675"/>
                <a:gd name="connsiteY41" fmla="*/ 461962 h 1914525"/>
                <a:gd name="connsiteX42" fmla="*/ 1443037 w 1971675"/>
                <a:gd name="connsiteY42" fmla="*/ 423862 h 1914525"/>
                <a:gd name="connsiteX43" fmla="*/ 1514475 w 1971675"/>
                <a:gd name="connsiteY43" fmla="*/ 400050 h 1914525"/>
                <a:gd name="connsiteX44" fmla="*/ 1576387 w 1971675"/>
                <a:gd name="connsiteY44" fmla="*/ 257175 h 1914525"/>
                <a:gd name="connsiteX45" fmla="*/ 1624012 w 1971675"/>
                <a:gd name="connsiteY45" fmla="*/ 142875 h 1914525"/>
                <a:gd name="connsiteX46" fmla="*/ 1709737 w 1971675"/>
                <a:gd name="connsiteY46" fmla="*/ 52387 h 1914525"/>
                <a:gd name="connsiteX47" fmla="*/ 1804987 w 1971675"/>
                <a:gd name="connsiteY47" fmla="*/ 0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71675" h="1914525">
                  <a:moveTo>
                    <a:pt x="1804987" y="0"/>
                  </a:moveTo>
                  <a:lnTo>
                    <a:pt x="1885950" y="23812"/>
                  </a:lnTo>
                  <a:lnTo>
                    <a:pt x="1962150" y="114300"/>
                  </a:lnTo>
                  <a:lnTo>
                    <a:pt x="1971675" y="219075"/>
                  </a:lnTo>
                  <a:lnTo>
                    <a:pt x="1933575" y="285750"/>
                  </a:lnTo>
                  <a:lnTo>
                    <a:pt x="1852612" y="338137"/>
                  </a:lnTo>
                  <a:lnTo>
                    <a:pt x="1790700" y="400050"/>
                  </a:lnTo>
                  <a:lnTo>
                    <a:pt x="1762125" y="438150"/>
                  </a:lnTo>
                  <a:lnTo>
                    <a:pt x="1743075" y="504825"/>
                  </a:lnTo>
                  <a:lnTo>
                    <a:pt x="1671637" y="557212"/>
                  </a:lnTo>
                  <a:lnTo>
                    <a:pt x="1576387" y="633412"/>
                  </a:lnTo>
                  <a:lnTo>
                    <a:pt x="1452562" y="690562"/>
                  </a:lnTo>
                  <a:lnTo>
                    <a:pt x="1319212" y="719137"/>
                  </a:lnTo>
                  <a:lnTo>
                    <a:pt x="1128712" y="819150"/>
                  </a:lnTo>
                  <a:lnTo>
                    <a:pt x="904875" y="966787"/>
                  </a:lnTo>
                  <a:lnTo>
                    <a:pt x="838200" y="1004887"/>
                  </a:lnTo>
                  <a:lnTo>
                    <a:pt x="762000" y="1095375"/>
                  </a:lnTo>
                  <a:lnTo>
                    <a:pt x="714375" y="1238250"/>
                  </a:lnTo>
                  <a:lnTo>
                    <a:pt x="676275" y="1395412"/>
                  </a:lnTo>
                  <a:lnTo>
                    <a:pt x="681037" y="1500187"/>
                  </a:lnTo>
                  <a:lnTo>
                    <a:pt x="742950" y="1638300"/>
                  </a:lnTo>
                  <a:lnTo>
                    <a:pt x="762000" y="1743075"/>
                  </a:lnTo>
                  <a:lnTo>
                    <a:pt x="771525" y="1838325"/>
                  </a:lnTo>
                  <a:lnTo>
                    <a:pt x="723900" y="1905000"/>
                  </a:lnTo>
                  <a:lnTo>
                    <a:pt x="628650" y="1914525"/>
                  </a:lnTo>
                  <a:lnTo>
                    <a:pt x="523875" y="1890712"/>
                  </a:lnTo>
                  <a:lnTo>
                    <a:pt x="461962" y="1785937"/>
                  </a:lnTo>
                  <a:lnTo>
                    <a:pt x="395287" y="1662112"/>
                  </a:lnTo>
                  <a:lnTo>
                    <a:pt x="338137" y="1614487"/>
                  </a:lnTo>
                  <a:lnTo>
                    <a:pt x="319087" y="1552575"/>
                  </a:lnTo>
                  <a:lnTo>
                    <a:pt x="228600" y="1524000"/>
                  </a:lnTo>
                  <a:lnTo>
                    <a:pt x="95250" y="1490662"/>
                  </a:lnTo>
                  <a:lnTo>
                    <a:pt x="23812" y="1457325"/>
                  </a:lnTo>
                  <a:lnTo>
                    <a:pt x="0" y="1362075"/>
                  </a:lnTo>
                  <a:lnTo>
                    <a:pt x="4762" y="1295400"/>
                  </a:lnTo>
                  <a:lnTo>
                    <a:pt x="195262" y="1162050"/>
                  </a:lnTo>
                  <a:lnTo>
                    <a:pt x="357187" y="1052512"/>
                  </a:lnTo>
                  <a:lnTo>
                    <a:pt x="619125" y="904875"/>
                  </a:lnTo>
                  <a:lnTo>
                    <a:pt x="795337" y="809625"/>
                  </a:lnTo>
                  <a:lnTo>
                    <a:pt x="1019175" y="719137"/>
                  </a:lnTo>
                  <a:lnTo>
                    <a:pt x="1166812" y="633412"/>
                  </a:lnTo>
                  <a:lnTo>
                    <a:pt x="1381125" y="461962"/>
                  </a:lnTo>
                  <a:lnTo>
                    <a:pt x="1443037" y="423862"/>
                  </a:lnTo>
                  <a:lnTo>
                    <a:pt x="1514475" y="400050"/>
                  </a:lnTo>
                  <a:lnTo>
                    <a:pt x="1576387" y="257175"/>
                  </a:lnTo>
                  <a:lnTo>
                    <a:pt x="1624012" y="142875"/>
                  </a:lnTo>
                  <a:lnTo>
                    <a:pt x="1709737" y="52387"/>
                  </a:lnTo>
                  <a:lnTo>
                    <a:pt x="1804987" y="0"/>
                  </a:lnTo>
                  <a:close/>
                </a:path>
              </a:pathLst>
            </a:custGeom>
            <a:solidFill>
              <a:srgbClr val="003366">
                <a:alpha val="60000"/>
              </a:srgbClr>
            </a:solidFill>
            <a:ln w="25400" cap="flat" cmpd="sng" algn="ctr">
              <a:solidFill>
                <a:srgbClr val="FF0000"/>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5" name="フリーフォーム 44"/>
            <p:cNvSpPr/>
            <p:nvPr/>
          </p:nvSpPr>
          <p:spPr bwMode="auto">
            <a:xfrm>
              <a:off x="4232920" y="3789040"/>
              <a:ext cx="1876425" cy="1314450"/>
            </a:xfrm>
            <a:custGeom>
              <a:avLst/>
              <a:gdLst>
                <a:gd name="connsiteX0" fmla="*/ 1362075 w 1876425"/>
                <a:gd name="connsiteY0" fmla="*/ 762000 h 1314450"/>
                <a:gd name="connsiteX1" fmla="*/ 1362075 w 1876425"/>
                <a:gd name="connsiteY1" fmla="*/ 762000 h 1314450"/>
                <a:gd name="connsiteX2" fmla="*/ 1776413 w 1876425"/>
                <a:gd name="connsiteY2" fmla="*/ 457200 h 1314450"/>
                <a:gd name="connsiteX3" fmla="*/ 1871663 w 1876425"/>
                <a:gd name="connsiteY3" fmla="*/ 347662 h 1314450"/>
                <a:gd name="connsiteX4" fmla="*/ 1876425 w 1876425"/>
                <a:gd name="connsiteY4" fmla="*/ 266700 h 1314450"/>
                <a:gd name="connsiteX5" fmla="*/ 1866900 w 1876425"/>
                <a:gd name="connsiteY5" fmla="*/ 157162 h 1314450"/>
                <a:gd name="connsiteX6" fmla="*/ 1814513 w 1876425"/>
                <a:gd name="connsiteY6" fmla="*/ 47625 h 1314450"/>
                <a:gd name="connsiteX7" fmla="*/ 1728788 w 1876425"/>
                <a:gd name="connsiteY7" fmla="*/ 19050 h 1314450"/>
                <a:gd name="connsiteX8" fmla="*/ 1647825 w 1876425"/>
                <a:gd name="connsiteY8" fmla="*/ 0 h 1314450"/>
                <a:gd name="connsiteX9" fmla="*/ 1547813 w 1876425"/>
                <a:gd name="connsiteY9" fmla="*/ 33337 h 1314450"/>
                <a:gd name="connsiteX10" fmla="*/ 1476375 w 1876425"/>
                <a:gd name="connsiteY10" fmla="*/ 100012 h 1314450"/>
                <a:gd name="connsiteX11" fmla="*/ 1371600 w 1876425"/>
                <a:gd name="connsiteY11" fmla="*/ 166687 h 1314450"/>
                <a:gd name="connsiteX12" fmla="*/ 1233488 w 1876425"/>
                <a:gd name="connsiteY12" fmla="*/ 280987 h 1314450"/>
                <a:gd name="connsiteX13" fmla="*/ 1133475 w 1876425"/>
                <a:gd name="connsiteY13" fmla="*/ 347662 h 1314450"/>
                <a:gd name="connsiteX14" fmla="*/ 652463 w 1876425"/>
                <a:gd name="connsiteY14" fmla="*/ 547687 h 1314450"/>
                <a:gd name="connsiteX15" fmla="*/ 409575 w 1876425"/>
                <a:gd name="connsiteY15" fmla="*/ 709612 h 1314450"/>
                <a:gd name="connsiteX16" fmla="*/ 257175 w 1876425"/>
                <a:gd name="connsiteY16" fmla="*/ 842962 h 1314450"/>
                <a:gd name="connsiteX17" fmla="*/ 76200 w 1876425"/>
                <a:gd name="connsiteY17" fmla="*/ 957262 h 1314450"/>
                <a:gd name="connsiteX18" fmla="*/ 19050 w 1876425"/>
                <a:gd name="connsiteY18" fmla="*/ 1014412 h 1314450"/>
                <a:gd name="connsiteX19" fmla="*/ 0 w 1876425"/>
                <a:gd name="connsiteY19" fmla="*/ 1090612 h 1314450"/>
                <a:gd name="connsiteX20" fmla="*/ 61913 w 1876425"/>
                <a:gd name="connsiteY20" fmla="*/ 1162050 h 1314450"/>
                <a:gd name="connsiteX21" fmla="*/ 200025 w 1876425"/>
                <a:gd name="connsiteY21" fmla="*/ 1228725 h 1314450"/>
                <a:gd name="connsiteX22" fmla="*/ 419100 w 1876425"/>
                <a:gd name="connsiteY22" fmla="*/ 1281112 h 1314450"/>
                <a:gd name="connsiteX23" fmla="*/ 723900 w 1876425"/>
                <a:gd name="connsiteY23" fmla="*/ 1314450 h 1314450"/>
                <a:gd name="connsiteX24" fmla="*/ 795338 w 1876425"/>
                <a:gd name="connsiteY24" fmla="*/ 1304925 h 1314450"/>
                <a:gd name="connsiteX25" fmla="*/ 1362075 w 1876425"/>
                <a:gd name="connsiteY25" fmla="*/ 76200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6425" h="1314450">
                  <a:moveTo>
                    <a:pt x="1362075" y="762000"/>
                  </a:moveTo>
                  <a:lnTo>
                    <a:pt x="1362075" y="762000"/>
                  </a:lnTo>
                  <a:lnTo>
                    <a:pt x="1776413" y="457200"/>
                  </a:lnTo>
                  <a:lnTo>
                    <a:pt x="1871663" y="347662"/>
                  </a:lnTo>
                  <a:lnTo>
                    <a:pt x="1876425" y="266700"/>
                  </a:lnTo>
                  <a:lnTo>
                    <a:pt x="1866900" y="157162"/>
                  </a:lnTo>
                  <a:lnTo>
                    <a:pt x="1814513" y="47625"/>
                  </a:lnTo>
                  <a:lnTo>
                    <a:pt x="1728788" y="19050"/>
                  </a:lnTo>
                  <a:lnTo>
                    <a:pt x="1647825" y="0"/>
                  </a:lnTo>
                  <a:lnTo>
                    <a:pt x="1547813" y="33337"/>
                  </a:lnTo>
                  <a:lnTo>
                    <a:pt x="1476375" y="100012"/>
                  </a:lnTo>
                  <a:lnTo>
                    <a:pt x="1371600" y="166687"/>
                  </a:lnTo>
                  <a:lnTo>
                    <a:pt x="1233488" y="280987"/>
                  </a:lnTo>
                  <a:lnTo>
                    <a:pt x="1133475" y="347662"/>
                  </a:lnTo>
                  <a:lnTo>
                    <a:pt x="652463" y="547687"/>
                  </a:lnTo>
                  <a:lnTo>
                    <a:pt x="409575" y="709612"/>
                  </a:lnTo>
                  <a:lnTo>
                    <a:pt x="257175" y="842962"/>
                  </a:lnTo>
                  <a:lnTo>
                    <a:pt x="76200" y="957262"/>
                  </a:lnTo>
                  <a:lnTo>
                    <a:pt x="19050" y="1014412"/>
                  </a:lnTo>
                  <a:lnTo>
                    <a:pt x="0" y="1090612"/>
                  </a:lnTo>
                  <a:lnTo>
                    <a:pt x="61913" y="1162050"/>
                  </a:lnTo>
                  <a:lnTo>
                    <a:pt x="200025" y="1228725"/>
                  </a:lnTo>
                  <a:lnTo>
                    <a:pt x="419100" y="1281112"/>
                  </a:lnTo>
                  <a:lnTo>
                    <a:pt x="723900" y="1314450"/>
                  </a:lnTo>
                  <a:lnTo>
                    <a:pt x="795338" y="1304925"/>
                  </a:lnTo>
                  <a:lnTo>
                    <a:pt x="1362075" y="762000"/>
                  </a:lnTo>
                  <a:close/>
                </a:path>
              </a:pathLst>
            </a:custGeom>
            <a:solidFill>
              <a:srgbClr val="003366">
                <a:alpha val="60000"/>
              </a:srgbClr>
            </a:solidFill>
            <a:ln w="25400" cap="flat" cmpd="sng" algn="ctr">
              <a:solidFill>
                <a:srgbClr val="FF0000"/>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6" name="線吹き出し 1 (枠付き) 45"/>
            <p:cNvSpPr/>
            <p:nvPr/>
          </p:nvSpPr>
          <p:spPr bwMode="auto">
            <a:xfrm>
              <a:off x="776288" y="549274"/>
              <a:ext cx="2460625" cy="791493"/>
            </a:xfrm>
            <a:prstGeom prst="borderCallout1">
              <a:avLst>
                <a:gd name="adj1" fmla="val 32687"/>
                <a:gd name="adj2" fmla="val 99919"/>
                <a:gd name="adj3" fmla="val 104030"/>
                <a:gd name="adj4" fmla="val 125331"/>
              </a:avLst>
            </a:prstGeom>
            <a:solidFill>
              <a:schemeClr val="bg1">
                <a:alpha val="80000"/>
              </a:schemeClr>
            </a:solidFill>
            <a:ln w="28575" cap="flat" cmpd="sng" algn="ctr">
              <a:solidFill>
                <a:schemeClr val="tx1"/>
              </a:solidFill>
              <a:prstDash val="solid"/>
              <a:round/>
              <a:headEnd type="none" w="med" len="med"/>
              <a:tailEnd type="triangle" w="med" len="med"/>
            </a:ln>
            <a:effectLst/>
            <a:extLst/>
          </p:spPr>
          <p:txBody>
            <a:bodyPr/>
            <a:lstStyle/>
            <a:p>
              <a:pPr algn="ctr">
                <a:defRPr/>
              </a:pPr>
              <a:r>
                <a:rPr kumimoji="0" lang="en-US" altLang="ja-JP" sz="1800" b="1" dirty="0" smtClean="0">
                  <a:latin typeface="+mj-ea"/>
                  <a:ea typeface="+mj-ea"/>
                  <a:cs typeface="ヒラギノ角ゴ ProN W3" charset="0"/>
                  <a:sym typeface="Gill Sans" charset="0"/>
                </a:rPr>
                <a:t>13</a:t>
              </a:r>
              <a:r>
                <a:rPr kumimoji="0" lang="ja-JP" altLang="en-US" sz="1800" b="1" dirty="0">
                  <a:latin typeface="+mj-ea"/>
                  <a:ea typeface="+mj-ea"/>
                  <a:cs typeface="ヒラギノ角ゴ ProN W3" charset="0"/>
                  <a:sym typeface="Gill Sans" charset="0"/>
                </a:rPr>
                <a:t>時</a:t>
              </a:r>
              <a:r>
                <a:rPr kumimoji="0" lang="en-US" altLang="ja-JP" sz="1800" b="1" dirty="0">
                  <a:latin typeface="+mj-ea"/>
                  <a:ea typeface="+mj-ea"/>
                  <a:cs typeface="ヒラギノ角ゴ ProN W3" charset="0"/>
                  <a:sym typeface="Gill Sans" charset="0"/>
                </a:rPr>
                <a:t>30</a:t>
              </a:r>
              <a:r>
                <a:rPr kumimoji="0" lang="ja-JP" altLang="en-US" sz="1800" b="1" dirty="0">
                  <a:latin typeface="+mj-ea"/>
                  <a:ea typeface="+mj-ea"/>
                  <a:cs typeface="ヒラギノ角ゴ ProN W3" charset="0"/>
                  <a:sym typeface="Gill Sans" charset="0"/>
                </a:rPr>
                <a:t>分</a:t>
              </a:r>
              <a:endParaRPr kumimoji="0" lang="en-US" altLang="ja-JP" sz="1800" b="1" dirty="0">
                <a:latin typeface="+mj-ea"/>
                <a:ea typeface="+mj-ea"/>
                <a:cs typeface="ヒラギノ角ゴ ProN W3" charset="0"/>
                <a:sym typeface="Gill Sans" charset="0"/>
              </a:endParaRPr>
            </a:p>
            <a:p>
              <a:pPr>
                <a:defRPr/>
              </a:pPr>
              <a:r>
                <a:rPr kumimoji="0" lang="ja-JP" altLang="en-US" sz="1200" b="1" dirty="0">
                  <a:latin typeface="+mj-ea"/>
                  <a:ea typeface="+mj-ea"/>
                  <a:cs typeface="ヒラギノ角ゴ ProN W3" charset="0"/>
                  <a:sym typeface="Gill Sans" charset="0"/>
                </a:rPr>
                <a:t>　</a:t>
              </a:r>
              <a:r>
                <a:rPr kumimoji="0" lang="ja-JP" altLang="en-US" sz="1200" b="1" dirty="0" smtClean="0">
                  <a:latin typeface="+mj-ea"/>
                  <a:ea typeface="+mj-ea"/>
                  <a:cs typeface="ヒラギノ角ゴ ProN W3" charset="0"/>
                  <a:sym typeface="Gill Sans" charset="0"/>
                </a:rPr>
                <a:t>　 </a:t>
              </a:r>
              <a:r>
                <a:rPr kumimoji="0" lang="ja-JP" altLang="en-US" sz="1200" b="1" dirty="0" err="1" smtClean="0">
                  <a:latin typeface="+mj-ea"/>
                  <a:ea typeface="+mj-ea"/>
                  <a:cs typeface="ヒラギノ角ゴ ProN W3" charset="0"/>
                  <a:sym typeface="Gill Sans" charset="0"/>
                </a:rPr>
                <a:t>す</a:t>
              </a:r>
              <a:r>
                <a:rPr kumimoji="0" lang="ja-JP" altLang="en-US" sz="1200" b="1" dirty="0" smtClean="0">
                  <a:latin typeface="+mj-ea"/>
                  <a:ea typeface="+mj-ea"/>
                  <a:cs typeface="ヒラギノ角ゴ ProN W3" charset="0"/>
                  <a:sym typeface="Gill Sans" charset="0"/>
                </a:rPr>
                <a:t>いろ</a:t>
              </a:r>
              <a:endParaRPr kumimoji="0" lang="en-US" altLang="ja-JP" sz="1200" b="1" dirty="0" smtClean="0">
                <a:latin typeface="+mj-ea"/>
                <a:ea typeface="+mj-ea"/>
                <a:cs typeface="ヒラギノ角ゴ ProN W3" charset="0"/>
                <a:sym typeface="Gill Sans" charset="0"/>
              </a:endParaRPr>
            </a:p>
            <a:p>
              <a:pPr algn="ctr">
                <a:defRPr/>
              </a:pPr>
              <a:r>
                <a:rPr kumimoji="0" lang="ja-JP" altLang="en-US" sz="1800" b="1" dirty="0" smtClean="0">
                  <a:latin typeface="+mj-ea"/>
                  <a:ea typeface="+mj-ea"/>
                  <a:cs typeface="ヒラギノ角ゴ ProN W3" charset="0"/>
                  <a:sym typeface="Gill Sans" charset="0"/>
                </a:rPr>
                <a:t>水路</a:t>
              </a:r>
              <a:r>
                <a:rPr kumimoji="0" lang="ja-JP" altLang="en-US" sz="1800" b="1" dirty="0">
                  <a:latin typeface="+mj-ea"/>
                  <a:ea typeface="+mj-ea"/>
                  <a:cs typeface="ヒラギノ角ゴ ProN W3" charset="0"/>
                  <a:sym typeface="Gill Sans" charset="0"/>
                </a:rPr>
                <a:t>があふれる</a:t>
              </a:r>
            </a:p>
          </p:txBody>
        </p:sp>
        <p:sp>
          <p:nvSpPr>
            <p:cNvPr id="47" name="線吹き出し 1 (枠付き) 46"/>
            <p:cNvSpPr/>
            <p:nvPr/>
          </p:nvSpPr>
          <p:spPr bwMode="auto">
            <a:xfrm>
              <a:off x="4605337" y="5329011"/>
              <a:ext cx="2460625" cy="797768"/>
            </a:xfrm>
            <a:prstGeom prst="borderCallout1">
              <a:avLst>
                <a:gd name="adj1" fmla="val 2442"/>
                <a:gd name="adj2" fmla="val 49157"/>
                <a:gd name="adj3" fmla="val -95759"/>
                <a:gd name="adj4" fmla="val 22290"/>
              </a:avLst>
            </a:prstGeom>
            <a:solidFill>
              <a:schemeClr val="bg1">
                <a:alpha val="80000"/>
              </a:schemeClr>
            </a:solidFill>
            <a:ln w="28575" cap="flat" cmpd="sng" algn="ctr">
              <a:solidFill>
                <a:schemeClr val="tx1"/>
              </a:solidFill>
              <a:prstDash val="solid"/>
              <a:round/>
              <a:headEnd type="none" w="med" len="med"/>
              <a:tailEnd type="triangle" w="med" len="med"/>
            </a:ln>
            <a:effectLst/>
            <a:extLst/>
          </p:spPr>
          <p:txBody>
            <a:bodyPr/>
            <a:lstStyle/>
            <a:p>
              <a:pPr algn="ctr">
                <a:defRPr/>
              </a:pPr>
              <a:r>
                <a:rPr kumimoji="0" lang="en-US" altLang="ja-JP" sz="1800" b="1" dirty="0" smtClean="0">
                  <a:latin typeface="+mj-ea"/>
                  <a:ea typeface="+mj-ea"/>
                  <a:cs typeface="ヒラギノ角ゴ ProN W3" charset="0"/>
                  <a:sym typeface="Gill Sans" charset="0"/>
                </a:rPr>
                <a:t>13</a:t>
              </a:r>
              <a:r>
                <a:rPr kumimoji="0" lang="ja-JP" altLang="en-US" sz="1800" b="1" dirty="0">
                  <a:latin typeface="+mj-ea"/>
                  <a:ea typeface="+mj-ea"/>
                  <a:cs typeface="ヒラギノ角ゴ ProN W3" charset="0"/>
                  <a:sym typeface="Gill Sans" charset="0"/>
                </a:rPr>
                <a:t>時</a:t>
              </a:r>
              <a:r>
                <a:rPr kumimoji="0" lang="en-US" altLang="ja-JP" sz="1800" b="1" dirty="0">
                  <a:latin typeface="+mj-ea"/>
                  <a:ea typeface="+mj-ea"/>
                  <a:cs typeface="ヒラギノ角ゴ ProN W3" charset="0"/>
                  <a:sym typeface="Gill Sans" charset="0"/>
                </a:rPr>
                <a:t>30</a:t>
              </a:r>
              <a:r>
                <a:rPr kumimoji="0" lang="ja-JP" altLang="en-US" sz="1800" b="1" dirty="0">
                  <a:latin typeface="+mj-ea"/>
                  <a:ea typeface="+mj-ea"/>
                  <a:cs typeface="ヒラギノ角ゴ ProN W3" charset="0"/>
                  <a:sym typeface="Gill Sans" charset="0"/>
                </a:rPr>
                <a:t>分</a:t>
              </a:r>
              <a:endParaRPr kumimoji="0" lang="en-US" altLang="ja-JP" sz="1800" b="1" dirty="0">
                <a:latin typeface="+mj-ea"/>
                <a:ea typeface="+mj-ea"/>
                <a:cs typeface="ヒラギノ角ゴ ProN W3" charset="0"/>
                <a:sym typeface="Gill Sans" charset="0"/>
              </a:endParaRPr>
            </a:p>
            <a:p>
              <a:pPr>
                <a:defRPr/>
              </a:pPr>
              <a:r>
                <a:rPr kumimoji="0" lang="ja-JP" altLang="en-US" sz="1200" b="1" dirty="0" smtClean="0">
                  <a:latin typeface="+mj-ea"/>
                  <a:cs typeface="ヒラギノ角ゴ ProN W3" charset="0"/>
                  <a:sym typeface="Gill Sans" charset="0"/>
                </a:rPr>
                <a:t>       </a:t>
              </a:r>
              <a:r>
                <a:rPr kumimoji="0" lang="ja-JP" altLang="en-US" sz="1200" b="1" dirty="0" err="1" smtClean="0">
                  <a:latin typeface="+mj-ea"/>
                  <a:cs typeface="ヒラギノ角ゴ ProN W3" charset="0"/>
                  <a:sym typeface="Gill Sans" charset="0"/>
                </a:rPr>
                <a:t>す</a:t>
              </a:r>
              <a:r>
                <a:rPr kumimoji="0" lang="ja-JP" altLang="en-US" sz="1200" b="1" dirty="0">
                  <a:latin typeface="+mj-ea"/>
                  <a:cs typeface="ヒラギノ角ゴ ProN W3" charset="0"/>
                  <a:sym typeface="Gill Sans" charset="0"/>
                </a:rPr>
                <a:t>いろ</a:t>
              </a:r>
              <a:endParaRPr kumimoji="0" lang="en-US" altLang="ja-JP" sz="1200" b="1" dirty="0">
                <a:latin typeface="+mj-ea"/>
                <a:cs typeface="ヒラギノ角ゴ ProN W3" charset="0"/>
                <a:sym typeface="Gill Sans" charset="0"/>
              </a:endParaRPr>
            </a:p>
            <a:p>
              <a:pPr algn="ctr">
                <a:defRPr/>
              </a:pPr>
              <a:r>
                <a:rPr kumimoji="0" lang="ja-JP" altLang="en-US" sz="1800" b="1" dirty="0">
                  <a:latin typeface="+mj-ea"/>
                  <a:cs typeface="ヒラギノ角ゴ ProN W3" charset="0"/>
                  <a:sym typeface="Gill Sans" charset="0"/>
                </a:rPr>
                <a:t>水路があふれる</a:t>
              </a:r>
            </a:p>
          </p:txBody>
        </p:sp>
      </p:grpSp>
      <p:grpSp>
        <p:nvGrpSpPr>
          <p:cNvPr id="48" name="グループ化 47"/>
          <p:cNvGrpSpPr/>
          <p:nvPr/>
        </p:nvGrpSpPr>
        <p:grpSpPr>
          <a:xfrm>
            <a:off x="-88901" y="-239316"/>
            <a:ext cx="9486900" cy="7124700"/>
            <a:chOff x="-141412" y="-123825"/>
            <a:chExt cx="9486900" cy="7124700"/>
          </a:xfrm>
        </p:grpSpPr>
        <p:sp>
          <p:nvSpPr>
            <p:cNvPr id="49" name="フリーフォーム 48"/>
            <p:cNvSpPr/>
            <p:nvPr/>
          </p:nvSpPr>
          <p:spPr bwMode="auto">
            <a:xfrm>
              <a:off x="-141412" y="-123825"/>
              <a:ext cx="9486900" cy="7124700"/>
            </a:xfrm>
            <a:custGeom>
              <a:avLst/>
              <a:gdLst>
                <a:gd name="connsiteX0" fmla="*/ 6772275 w 9486900"/>
                <a:gd name="connsiteY0" fmla="*/ 133350 h 7124700"/>
                <a:gd name="connsiteX1" fmla="*/ 6172200 w 9486900"/>
                <a:gd name="connsiteY1" fmla="*/ 914400 h 7124700"/>
                <a:gd name="connsiteX2" fmla="*/ 5972175 w 9486900"/>
                <a:gd name="connsiteY2" fmla="*/ 1228725 h 7124700"/>
                <a:gd name="connsiteX3" fmla="*/ 5657850 w 9486900"/>
                <a:gd name="connsiteY3" fmla="*/ 1390650 h 7124700"/>
                <a:gd name="connsiteX4" fmla="*/ 4181475 w 9486900"/>
                <a:gd name="connsiteY4" fmla="*/ 2695575 h 7124700"/>
                <a:gd name="connsiteX5" fmla="*/ 4267200 w 9486900"/>
                <a:gd name="connsiteY5" fmla="*/ 3219450 h 7124700"/>
                <a:gd name="connsiteX6" fmla="*/ 3952875 w 9486900"/>
                <a:gd name="connsiteY6" fmla="*/ 3295650 h 7124700"/>
                <a:gd name="connsiteX7" fmla="*/ 3524250 w 9486900"/>
                <a:gd name="connsiteY7" fmla="*/ 3467100 h 7124700"/>
                <a:gd name="connsiteX8" fmla="*/ 3190875 w 9486900"/>
                <a:gd name="connsiteY8" fmla="*/ 3638550 h 7124700"/>
                <a:gd name="connsiteX9" fmla="*/ 2686050 w 9486900"/>
                <a:gd name="connsiteY9" fmla="*/ 3981450 h 7124700"/>
                <a:gd name="connsiteX10" fmla="*/ 2352675 w 9486900"/>
                <a:gd name="connsiteY10" fmla="*/ 4210050 h 7124700"/>
                <a:gd name="connsiteX11" fmla="*/ 2305050 w 9486900"/>
                <a:gd name="connsiteY11" fmla="*/ 4371975 h 7124700"/>
                <a:gd name="connsiteX12" fmla="*/ 2238375 w 9486900"/>
                <a:gd name="connsiteY12" fmla="*/ 4457700 h 7124700"/>
                <a:gd name="connsiteX13" fmla="*/ 2028825 w 9486900"/>
                <a:gd name="connsiteY13" fmla="*/ 4552950 h 7124700"/>
                <a:gd name="connsiteX14" fmla="*/ 1752600 w 9486900"/>
                <a:gd name="connsiteY14" fmla="*/ 4591050 h 7124700"/>
                <a:gd name="connsiteX15" fmla="*/ 1543050 w 9486900"/>
                <a:gd name="connsiteY15" fmla="*/ 4638675 h 7124700"/>
                <a:gd name="connsiteX16" fmla="*/ 1400175 w 9486900"/>
                <a:gd name="connsiteY16" fmla="*/ 4695825 h 7124700"/>
                <a:gd name="connsiteX17" fmla="*/ 1295400 w 9486900"/>
                <a:gd name="connsiteY17" fmla="*/ 4733925 h 7124700"/>
                <a:gd name="connsiteX18" fmla="*/ 1228725 w 9486900"/>
                <a:gd name="connsiteY18" fmla="*/ 4867275 h 7124700"/>
                <a:gd name="connsiteX19" fmla="*/ 990600 w 9486900"/>
                <a:gd name="connsiteY19" fmla="*/ 5114925 h 7124700"/>
                <a:gd name="connsiteX20" fmla="*/ 533400 w 9486900"/>
                <a:gd name="connsiteY20" fmla="*/ 5524500 h 7124700"/>
                <a:gd name="connsiteX21" fmla="*/ 0 w 9486900"/>
                <a:gd name="connsiteY21" fmla="*/ 5829300 h 7124700"/>
                <a:gd name="connsiteX22" fmla="*/ 9525 w 9486900"/>
                <a:gd name="connsiteY22" fmla="*/ 7115175 h 7124700"/>
                <a:gd name="connsiteX23" fmla="*/ 628650 w 9486900"/>
                <a:gd name="connsiteY23" fmla="*/ 7124700 h 7124700"/>
                <a:gd name="connsiteX24" fmla="*/ 1247775 w 9486900"/>
                <a:gd name="connsiteY24" fmla="*/ 6410325 h 7124700"/>
                <a:gd name="connsiteX25" fmla="*/ 1514475 w 9486900"/>
                <a:gd name="connsiteY25" fmla="*/ 6172200 h 7124700"/>
                <a:gd name="connsiteX26" fmla="*/ 1800225 w 9486900"/>
                <a:gd name="connsiteY26" fmla="*/ 5638800 h 7124700"/>
                <a:gd name="connsiteX27" fmla="*/ 2362200 w 9486900"/>
                <a:gd name="connsiteY27" fmla="*/ 5676900 h 7124700"/>
                <a:gd name="connsiteX28" fmla="*/ 3095625 w 9486900"/>
                <a:gd name="connsiteY28" fmla="*/ 5305425 h 7124700"/>
                <a:gd name="connsiteX29" fmla="*/ 3867150 w 9486900"/>
                <a:gd name="connsiteY29" fmla="*/ 4914900 h 7124700"/>
                <a:gd name="connsiteX30" fmla="*/ 4819650 w 9486900"/>
                <a:gd name="connsiteY30" fmla="*/ 4410075 h 7124700"/>
                <a:gd name="connsiteX31" fmla="*/ 5362575 w 9486900"/>
                <a:gd name="connsiteY31" fmla="*/ 4124325 h 7124700"/>
                <a:gd name="connsiteX32" fmla="*/ 5695950 w 9486900"/>
                <a:gd name="connsiteY32" fmla="*/ 3981450 h 7124700"/>
                <a:gd name="connsiteX33" fmla="*/ 6115050 w 9486900"/>
                <a:gd name="connsiteY33" fmla="*/ 3438525 h 7124700"/>
                <a:gd name="connsiteX34" fmla="*/ 6715125 w 9486900"/>
                <a:gd name="connsiteY34" fmla="*/ 2867025 h 7124700"/>
                <a:gd name="connsiteX35" fmla="*/ 7534275 w 9486900"/>
                <a:gd name="connsiteY35" fmla="*/ 1981200 h 7124700"/>
                <a:gd name="connsiteX36" fmla="*/ 9486900 w 9486900"/>
                <a:gd name="connsiteY36" fmla="*/ 0 h 7124700"/>
                <a:gd name="connsiteX0" fmla="*/ 6877050 w 9486900"/>
                <a:gd name="connsiteY0" fmla="*/ 0 h 7124700"/>
                <a:gd name="connsiteX1" fmla="*/ 6172200 w 9486900"/>
                <a:gd name="connsiteY1" fmla="*/ 914400 h 7124700"/>
                <a:gd name="connsiteX2" fmla="*/ 5972175 w 9486900"/>
                <a:gd name="connsiteY2" fmla="*/ 1228725 h 7124700"/>
                <a:gd name="connsiteX3" fmla="*/ 5657850 w 9486900"/>
                <a:gd name="connsiteY3" fmla="*/ 1390650 h 7124700"/>
                <a:gd name="connsiteX4" fmla="*/ 4181475 w 9486900"/>
                <a:gd name="connsiteY4" fmla="*/ 2695575 h 7124700"/>
                <a:gd name="connsiteX5" fmla="*/ 4267200 w 9486900"/>
                <a:gd name="connsiteY5" fmla="*/ 3219450 h 7124700"/>
                <a:gd name="connsiteX6" fmla="*/ 3952875 w 9486900"/>
                <a:gd name="connsiteY6" fmla="*/ 3295650 h 7124700"/>
                <a:gd name="connsiteX7" fmla="*/ 3524250 w 9486900"/>
                <a:gd name="connsiteY7" fmla="*/ 3467100 h 7124700"/>
                <a:gd name="connsiteX8" fmla="*/ 3190875 w 9486900"/>
                <a:gd name="connsiteY8" fmla="*/ 3638550 h 7124700"/>
                <a:gd name="connsiteX9" fmla="*/ 2686050 w 9486900"/>
                <a:gd name="connsiteY9" fmla="*/ 3981450 h 7124700"/>
                <a:gd name="connsiteX10" fmla="*/ 2352675 w 9486900"/>
                <a:gd name="connsiteY10" fmla="*/ 4210050 h 7124700"/>
                <a:gd name="connsiteX11" fmla="*/ 2305050 w 9486900"/>
                <a:gd name="connsiteY11" fmla="*/ 4371975 h 7124700"/>
                <a:gd name="connsiteX12" fmla="*/ 2238375 w 9486900"/>
                <a:gd name="connsiteY12" fmla="*/ 4457700 h 7124700"/>
                <a:gd name="connsiteX13" fmla="*/ 2028825 w 9486900"/>
                <a:gd name="connsiteY13" fmla="*/ 4552950 h 7124700"/>
                <a:gd name="connsiteX14" fmla="*/ 1752600 w 9486900"/>
                <a:gd name="connsiteY14" fmla="*/ 4591050 h 7124700"/>
                <a:gd name="connsiteX15" fmla="*/ 1543050 w 9486900"/>
                <a:gd name="connsiteY15" fmla="*/ 4638675 h 7124700"/>
                <a:gd name="connsiteX16" fmla="*/ 1400175 w 9486900"/>
                <a:gd name="connsiteY16" fmla="*/ 4695825 h 7124700"/>
                <a:gd name="connsiteX17" fmla="*/ 1295400 w 9486900"/>
                <a:gd name="connsiteY17" fmla="*/ 4733925 h 7124700"/>
                <a:gd name="connsiteX18" fmla="*/ 1228725 w 9486900"/>
                <a:gd name="connsiteY18" fmla="*/ 4867275 h 7124700"/>
                <a:gd name="connsiteX19" fmla="*/ 990600 w 9486900"/>
                <a:gd name="connsiteY19" fmla="*/ 5114925 h 7124700"/>
                <a:gd name="connsiteX20" fmla="*/ 533400 w 9486900"/>
                <a:gd name="connsiteY20" fmla="*/ 5524500 h 7124700"/>
                <a:gd name="connsiteX21" fmla="*/ 0 w 9486900"/>
                <a:gd name="connsiteY21" fmla="*/ 5829300 h 7124700"/>
                <a:gd name="connsiteX22" fmla="*/ 9525 w 9486900"/>
                <a:gd name="connsiteY22" fmla="*/ 7115175 h 7124700"/>
                <a:gd name="connsiteX23" fmla="*/ 628650 w 9486900"/>
                <a:gd name="connsiteY23" fmla="*/ 7124700 h 7124700"/>
                <a:gd name="connsiteX24" fmla="*/ 1247775 w 9486900"/>
                <a:gd name="connsiteY24" fmla="*/ 6410325 h 7124700"/>
                <a:gd name="connsiteX25" fmla="*/ 1514475 w 9486900"/>
                <a:gd name="connsiteY25" fmla="*/ 6172200 h 7124700"/>
                <a:gd name="connsiteX26" fmla="*/ 1800225 w 9486900"/>
                <a:gd name="connsiteY26" fmla="*/ 5638800 h 7124700"/>
                <a:gd name="connsiteX27" fmla="*/ 2362200 w 9486900"/>
                <a:gd name="connsiteY27" fmla="*/ 5676900 h 7124700"/>
                <a:gd name="connsiteX28" fmla="*/ 3095625 w 9486900"/>
                <a:gd name="connsiteY28" fmla="*/ 5305425 h 7124700"/>
                <a:gd name="connsiteX29" fmla="*/ 3867150 w 9486900"/>
                <a:gd name="connsiteY29" fmla="*/ 4914900 h 7124700"/>
                <a:gd name="connsiteX30" fmla="*/ 4819650 w 9486900"/>
                <a:gd name="connsiteY30" fmla="*/ 4410075 h 7124700"/>
                <a:gd name="connsiteX31" fmla="*/ 5362575 w 9486900"/>
                <a:gd name="connsiteY31" fmla="*/ 4124325 h 7124700"/>
                <a:gd name="connsiteX32" fmla="*/ 5695950 w 9486900"/>
                <a:gd name="connsiteY32" fmla="*/ 3981450 h 7124700"/>
                <a:gd name="connsiteX33" fmla="*/ 6115050 w 9486900"/>
                <a:gd name="connsiteY33" fmla="*/ 3438525 h 7124700"/>
                <a:gd name="connsiteX34" fmla="*/ 6715125 w 9486900"/>
                <a:gd name="connsiteY34" fmla="*/ 2867025 h 7124700"/>
                <a:gd name="connsiteX35" fmla="*/ 7534275 w 9486900"/>
                <a:gd name="connsiteY35" fmla="*/ 1981200 h 7124700"/>
                <a:gd name="connsiteX36" fmla="*/ 9486900 w 9486900"/>
                <a:gd name="connsiteY36" fmla="*/ 0 h 712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86900" h="7124700">
                  <a:moveTo>
                    <a:pt x="6877050" y="0"/>
                  </a:moveTo>
                  <a:lnTo>
                    <a:pt x="6172200" y="914400"/>
                  </a:lnTo>
                  <a:lnTo>
                    <a:pt x="5972175" y="1228725"/>
                  </a:lnTo>
                  <a:lnTo>
                    <a:pt x="5657850" y="1390650"/>
                  </a:lnTo>
                  <a:lnTo>
                    <a:pt x="4181475" y="2695575"/>
                  </a:lnTo>
                  <a:lnTo>
                    <a:pt x="4267200" y="3219450"/>
                  </a:lnTo>
                  <a:lnTo>
                    <a:pt x="3952875" y="3295650"/>
                  </a:lnTo>
                  <a:lnTo>
                    <a:pt x="3524250" y="3467100"/>
                  </a:lnTo>
                  <a:lnTo>
                    <a:pt x="3190875" y="3638550"/>
                  </a:lnTo>
                  <a:lnTo>
                    <a:pt x="2686050" y="3981450"/>
                  </a:lnTo>
                  <a:lnTo>
                    <a:pt x="2352675" y="4210050"/>
                  </a:lnTo>
                  <a:lnTo>
                    <a:pt x="2305050" y="4371975"/>
                  </a:lnTo>
                  <a:lnTo>
                    <a:pt x="2238375" y="4457700"/>
                  </a:lnTo>
                  <a:lnTo>
                    <a:pt x="2028825" y="4552950"/>
                  </a:lnTo>
                  <a:lnTo>
                    <a:pt x="1752600" y="4591050"/>
                  </a:lnTo>
                  <a:lnTo>
                    <a:pt x="1543050" y="4638675"/>
                  </a:lnTo>
                  <a:lnTo>
                    <a:pt x="1400175" y="4695825"/>
                  </a:lnTo>
                  <a:lnTo>
                    <a:pt x="1295400" y="4733925"/>
                  </a:lnTo>
                  <a:lnTo>
                    <a:pt x="1228725" y="4867275"/>
                  </a:lnTo>
                  <a:lnTo>
                    <a:pt x="990600" y="5114925"/>
                  </a:lnTo>
                  <a:lnTo>
                    <a:pt x="533400" y="5524500"/>
                  </a:lnTo>
                  <a:lnTo>
                    <a:pt x="0" y="5829300"/>
                  </a:lnTo>
                  <a:lnTo>
                    <a:pt x="9525" y="7115175"/>
                  </a:lnTo>
                  <a:lnTo>
                    <a:pt x="628650" y="7124700"/>
                  </a:lnTo>
                  <a:lnTo>
                    <a:pt x="1247775" y="6410325"/>
                  </a:lnTo>
                  <a:lnTo>
                    <a:pt x="1514475" y="6172200"/>
                  </a:lnTo>
                  <a:lnTo>
                    <a:pt x="1800225" y="5638800"/>
                  </a:lnTo>
                  <a:lnTo>
                    <a:pt x="2362200" y="5676900"/>
                  </a:lnTo>
                  <a:lnTo>
                    <a:pt x="3095625" y="5305425"/>
                  </a:lnTo>
                  <a:lnTo>
                    <a:pt x="3867150" y="4914900"/>
                  </a:lnTo>
                  <a:lnTo>
                    <a:pt x="4819650" y="4410075"/>
                  </a:lnTo>
                  <a:lnTo>
                    <a:pt x="5362575" y="4124325"/>
                  </a:lnTo>
                  <a:lnTo>
                    <a:pt x="5695950" y="3981450"/>
                  </a:lnTo>
                  <a:lnTo>
                    <a:pt x="6115050" y="3438525"/>
                  </a:lnTo>
                  <a:lnTo>
                    <a:pt x="6715125" y="2867025"/>
                  </a:lnTo>
                  <a:lnTo>
                    <a:pt x="7534275" y="1981200"/>
                  </a:lnTo>
                  <a:lnTo>
                    <a:pt x="9486900" y="0"/>
                  </a:lnTo>
                </a:path>
              </a:pathLst>
            </a:custGeom>
            <a:solidFill>
              <a:srgbClr val="003366">
                <a:alpha val="89804"/>
              </a:srgbClr>
            </a:solidFill>
            <a:ln w="25400" cap="flat" cmpd="sng" algn="ctr">
              <a:solidFill>
                <a:srgbClr val="FF0000"/>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0" name="線吹き出し 1 (枠付き) 49"/>
            <p:cNvSpPr/>
            <p:nvPr/>
          </p:nvSpPr>
          <p:spPr bwMode="auto">
            <a:xfrm>
              <a:off x="3728864" y="2564904"/>
              <a:ext cx="2460625" cy="654050"/>
            </a:xfrm>
            <a:prstGeom prst="borderCallout1">
              <a:avLst>
                <a:gd name="adj1" fmla="val 32687"/>
                <a:gd name="adj2" fmla="val 99919"/>
                <a:gd name="adj3" fmla="val -2836"/>
                <a:gd name="adj4" fmla="val 99950"/>
              </a:avLst>
            </a:prstGeom>
            <a:solidFill>
              <a:schemeClr val="bg1">
                <a:alpha val="80000"/>
              </a:schemeClr>
            </a:solidFill>
            <a:ln w="28575" cap="flat" cmpd="sng" algn="ctr">
              <a:solidFill>
                <a:schemeClr val="tx1"/>
              </a:solidFill>
              <a:prstDash val="solid"/>
              <a:round/>
              <a:headEnd type="none" w="med" len="med"/>
              <a:tailEnd type="none" w="med" len="med"/>
            </a:ln>
            <a:effectLst/>
            <a:extLst/>
          </p:spPr>
          <p:txBody>
            <a:bodyPr/>
            <a:lstStyle/>
            <a:p>
              <a:pPr algn="ctr">
                <a:defRPr/>
              </a:pPr>
              <a:r>
                <a:rPr kumimoji="0" lang="en-US" altLang="ja-JP" sz="1800" b="1" dirty="0" smtClean="0">
                  <a:latin typeface="+mj-ea"/>
                  <a:ea typeface="+mj-ea"/>
                  <a:cs typeface="ヒラギノ角ゴ ProN W3" charset="0"/>
                  <a:sym typeface="Gill Sans" charset="0"/>
                </a:rPr>
                <a:t>17</a:t>
              </a:r>
              <a:r>
                <a:rPr kumimoji="0" lang="ja-JP" altLang="en-US" sz="1800" b="1" dirty="0" smtClean="0">
                  <a:latin typeface="+mj-ea"/>
                  <a:ea typeface="+mj-ea"/>
                  <a:cs typeface="ヒラギノ角ゴ ProN W3" charset="0"/>
                  <a:sym typeface="Gill Sans" charset="0"/>
                </a:rPr>
                <a:t>時</a:t>
              </a:r>
              <a:endParaRPr kumimoji="0" lang="en-US" altLang="ja-JP" sz="1800" b="1" dirty="0" smtClean="0">
                <a:latin typeface="+mj-ea"/>
                <a:ea typeface="+mj-ea"/>
                <a:cs typeface="ヒラギノ角ゴ ProN W3" charset="0"/>
                <a:sym typeface="Gill Sans" charset="0"/>
              </a:endParaRPr>
            </a:p>
            <a:p>
              <a:pPr algn="ctr">
                <a:defRPr/>
              </a:pPr>
              <a:r>
                <a:rPr kumimoji="0" lang="ja-JP" altLang="en-US" sz="1800" b="1" dirty="0" smtClean="0">
                  <a:latin typeface="+mj-ea"/>
                  <a:ea typeface="+mj-ea"/>
                  <a:cs typeface="ヒラギノ角ゴ ProN W3" charset="0"/>
                  <a:sym typeface="Gill Sans" charset="0"/>
                </a:rPr>
                <a:t>川があふれる</a:t>
              </a:r>
              <a:endParaRPr kumimoji="0" lang="ja-JP" altLang="en-US" sz="1800" b="1" dirty="0">
                <a:latin typeface="+mj-ea"/>
                <a:ea typeface="+mj-ea"/>
                <a:cs typeface="ヒラギノ角ゴ ProN W3" charset="0"/>
                <a:sym typeface="Gill Sans" charset="0"/>
              </a:endParaRPr>
            </a:p>
          </p:txBody>
        </p:sp>
      </p:grpSp>
      <p:grpSp>
        <p:nvGrpSpPr>
          <p:cNvPr id="51" name="グループ化 50"/>
          <p:cNvGrpSpPr/>
          <p:nvPr/>
        </p:nvGrpSpPr>
        <p:grpSpPr>
          <a:xfrm>
            <a:off x="7075611" y="3207917"/>
            <a:ext cx="2701925" cy="2985911"/>
            <a:chOff x="7023100" y="3076069"/>
            <a:chExt cx="2701925" cy="2945218"/>
          </a:xfrm>
        </p:grpSpPr>
        <p:grpSp>
          <p:nvGrpSpPr>
            <p:cNvPr id="52" name="グループ化 51"/>
            <p:cNvGrpSpPr>
              <a:grpSpLocks/>
            </p:cNvGrpSpPr>
            <p:nvPr/>
          </p:nvGrpSpPr>
          <p:grpSpPr bwMode="auto">
            <a:xfrm>
              <a:off x="7264400" y="3653919"/>
              <a:ext cx="2460625" cy="2367368"/>
              <a:chOff x="7264400" y="3653919"/>
              <a:chExt cx="2460625" cy="2367368"/>
            </a:xfrm>
          </p:grpSpPr>
          <p:sp>
            <p:nvSpPr>
              <p:cNvPr id="56" name="線吹き出し 1 (枠付き) 55"/>
              <p:cNvSpPr/>
              <p:nvPr/>
            </p:nvSpPr>
            <p:spPr bwMode="auto">
              <a:xfrm>
                <a:off x="7264400" y="5224462"/>
                <a:ext cx="2460625" cy="796825"/>
              </a:xfrm>
              <a:prstGeom prst="borderCallout1">
                <a:avLst>
                  <a:gd name="adj1" fmla="val 2442"/>
                  <a:gd name="adj2" fmla="val 50970"/>
                  <a:gd name="adj3" fmla="val -55260"/>
                  <a:gd name="adj4" fmla="val 22447"/>
                </a:avLst>
              </a:prstGeom>
              <a:solidFill>
                <a:schemeClr val="bg1">
                  <a:alpha val="80000"/>
                </a:schemeClr>
              </a:solidFill>
              <a:ln w="28575" cap="flat" cmpd="sng" algn="ctr">
                <a:solidFill>
                  <a:schemeClr val="tx1"/>
                </a:solidFill>
                <a:prstDash val="solid"/>
                <a:round/>
                <a:headEnd type="none" w="med" len="med"/>
                <a:tailEnd type="triangle" w="med" len="med"/>
              </a:ln>
              <a:effectLst/>
              <a:extLst/>
            </p:spPr>
            <p:txBody>
              <a:bodyPr/>
              <a:lstStyle/>
              <a:p>
                <a:pPr algn="ctr">
                  <a:defRPr/>
                </a:pPr>
                <a:r>
                  <a:rPr kumimoji="0" lang="en-US" altLang="ja-JP" sz="1800" b="1" dirty="0" smtClean="0">
                    <a:latin typeface="+mj-ea"/>
                    <a:ea typeface="+mj-ea"/>
                    <a:cs typeface="ヒラギノ角ゴ ProN W3" charset="0"/>
                    <a:sym typeface="Gill Sans" charset="0"/>
                  </a:rPr>
                  <a:t>16</a:t>
                </a:r>
                <a:r>
                  <a:rPr kumimoji="0" lang="ja-JP" altLang="en-US" sz="1800" b="1" dirty="0" smtClean="0">
                    <a:latin typeface="+mj-ea"/>
                    <a:ea typeface="+mj-ea"/>
                    <a:cs typeface="ヒラギノ角ゴ ProN W3" charset="0"/>
                    <a:sym typeface="Gill Sans" charset="0"/>
                  </a:rPr>
                  <a:t>時</a:t>
                </a:r>
                <a:endParaRPr kumimoji="0" lang="en-US" altLang="ja-JP" sz="1800" b="1" dirty="0">
                  <a:latin typeface="+mj-ea"/>
                  <a:ea typeface="+mj-ea"/>
                  <a:cs typeface="ヒラギノ角ゴ ProN W3" charset="0"/>
                  <a:sym typeface="Gill Sans" charset="0"/>
                </a:endParaRPr>
              </a:p>
              <a:p>
                <a:pPr>
                  <a:defRPr/>
                </a:pPr>
                <a:r>
                  <a:rPr kumimoji="0" lang="ja-JP" altLang="en-US" sz="1200" b="1" dirty="0" smtClean="0">
                    <a:latin typeface="+mj-ea"/>
                    <a:ea typeface="+mj-ea"/>
                    <a:cs typeface="ヒラギノ角ゴ ProN W3" charset="0"/>
                    <a:sym typeface="Gill Sans" charset="0"/>
                  </a:rPr>
                  <a:t>　　　　　くず　　はっせい</a:t>
                </a:r>
                <a:endParaRPr kumimoji="0" lang="en-US" altLang="ja-JP" sz="1200" b="1" dirty="0" smtClean="0">
                  <a:latin typeface="+mj-ea"/>
                  <a:ea typeface="+mj-ea"/>
                  <a:cs typeface="ヒラギノ角ゴ ProN W3" charset="0"/>
                  <a:sym typeface="Gill Sans" charset="0"/>
                </a:endParaRPr>
              </a:p>
              <a:p>
                <a:pPr algn="ctr">
                  <a:defRPr/>
                </a:pPr>
                <a:r>
                  <a:rPr kumimoji="0" lang="ja-JP" altLang="en-US" sz="1800" b="1" dirty="0" smtClean="0">
                    <a:latin typeface="+mj-ea"/>
                    <a:ea typeface="+mj-ea"/>
                    <a:cs typeface="ヒラギノ角ゴ ProN W3" charset="0"/>
                    <a:sym typeface="Gill Sans" charset="0"/>
                  </a:rPr>
                  <a:t>がけ</a:t>
                </a:r>
                <a:r>
                  <a:rPr kumimoji="0" lang="ja-JP" altLang="en-US" sz="1800" b="1" dirty="0">
                    <a:latin typeface="+mj-ea"/>
                    <a:ea typeface="+mj-ea"/>
                    <a:cs typeface="ヒラギノ角ゴ ProN W3" charset="0"/>
                    <a:sym typeface="Gill Sans" charset="0"/>
                  </a:rPr>
                  <a:t>崩れが発生</a:t>
                </a:r>
              </a:p>
            </p:txBody>
          </p:sp>
          <p:cxnSp>
            <p:nvCxnSpPr>
              <p:cNvPr id="57" name="直線矢印コネクタ 56"/>
              <p:cNvCxnSpPr>
                <a:stCxn id="56" idx="3"/>
                <a:endCxn id="54" idx="4"/>
              </p:cNvCxnSpPr>
              <p:nvPr/>
            </p:nvCxnSpPr>
            <p:spPr bwMode="auto">
              <a:xfrm flipH="1" flipV="1">
                <a:off x="8217024" y="4464467"/>
                <a:ext cx="277689" cy="759995"/>
              </a:xfrm>
              <a:prstGeom prst="straightConnector1">
                <a:avLst/>
              </a:prstGeom>
              <a:solidFill>
                <a:srgbClr val="000000"/>
              </a:solidFill>
              <a:ln w="28575"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 name="直線矢印コネクタ 57"/>
              <p:cNvCxnSpPr>
                <a:stCxn id="56" idx="3"/>
                <a:endCxn id="53" idx="5"/>
              </p:cNvCxnSpPr>
              <p:nvPr/>
            </p:nvCxnSpPr>
            <p:spPr bwMode="auto">
              <a:xfrm flipV="1">
                <a:off x="8494713" y="3653919"/>
                <a:ext cx="23813" cy="1570543"/>
              </a:xfrm>
              <a:prstGeom prst="straightConnector1">
                <a:avLst/>
              </a:prstGeom>
              <a:solidFill>
                <a:srgbClr val="000000"/>
              </a:solidFill>
              <a:ln w="28575"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53" name="フリーフォーム 52"/>
            <p:cNvSpPr/>
            <p:nvPr/>
          </p:nvSpPr>
          <p:spPr bwMode="auto">
            <a:xfrm>
              <a:off x="8086726" y="3076069"/>
              <a:ext cx="622300" cy="577850"/>
            </a:xfrm>
            <a:custGeom>
              <a:avLst/>
              <a:gdLst>
                <a:gd name="connsiteX0" fmla="*/ 622300 w 622300"/>
                <a:gd name="connsiteY0" fmla="*/ 292100 h 577850"/>
                <a:gd name="connsiteX1" fmla="*/ 349250 w 622300"/>
                <a:gd name="connsiteY1" fmla="*/ 0 h 577850"/>
                <a:gd name="connsiteX2" fmla="*/ 0 w 622300"/>
                <a:gd name="connsiteY2" fmla="*/ 215900 h 577850"/>
                <a:gd name="connsiteX3" fmla="*/ 50800 w 622300"/>
                <a:gd name="connsiteY3" fmla="*/ 317500 h 577850"/>
                <a:gd name="connsiteX4" fmla="*/ 69850 w 622300"/>
                <a:gd name="connsiteY4" fmla="*/ 552450 h 577850"/>
                <a:gd name="connsiteX5" fmla="*/ 431800 w 622300"/>
                <a:gd name="connsiteY5" fmla="*/ 577850 h 577850"/>
                <a:gd name="connsiteX6" fmla="*/ 412750 w 622300"/>
                <a:gd name="connsiteY6" fmla="*/ 457200 h 577850"/>
                <a:gd name="connsiteX7" fmla="*/ 457200 w 622300"/>
                <a:gd name="connsiteY7" fmla="*/ 387350 h 577850"/>
                <a:gd name="connsiteX8" fmla="*/ 622300 w 622300"/>
                <a:gd name="connsiteY8" fmla="*/ 29210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300" h="577850">
                  <a:moveTo>
                    <a:pt x="622300" y="292100"/>
                  </a:moveTo>
                  <a:lnTo>
                    <a:pt x="349250" y="0"/>
                  </a:lnTo>
                  <a:lnTo>
                    <a:pt x="0" y="215900"/>
                  </a:lnTo>
                  <a:lnTo>
                    <a:pt x="50800" y="317500"/>
                  </a:lnTo>
                  <a:lnTo>
                    <a:pt x="69850" y="552450"/>
                  </a:lnTo>
                  <a:lnTo>
                    <a:pt x="431800" y="577850"/>
                  </a:lnTo>
                  <a:lnTo>
                    <a:pt x="412750" y="457200"/>
                  </a:lnTo>
                  <a:lnTo>
                    <a:pt x="457200" y="387350"/>
                  </a:lnTo>
                  <a:lnTo>
                    <a:pt x="622300" y="2921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4" name="フリーフォーム 53"/>
            <p:cNvSpPr/>
            <p:nvPr/>
          </p:nvSpPr>
          <p:spPr bwMode="auto">
            <a:xfrm>
              <a:off x="7791574" y="3943767"/>
              <a:ext cx="698500" cy="520700"/>
            </a:xfrm>
            <a:custGeom>
              <a:avLst/>
              <a:gdLst>
                <a:gd name="connsiteX0" fmla="*/ 698500 w 698500"/>
                <a:gd name="connsiteY0" fmla="*/ 317500 h 520700"/>
                <a:gd name="connsiteX1" fmla="*/ 260350 w 698500"/>
                <a:gd name="connsiteY1" fmla="*/ 0 h 520700"/>
                <a:gd name="connsiteX2" fmla="*/ 76200 w 698500"/>
                <a:gd name="connsiteY2" fmla="*/ 203200 h 520700"/>
                <a:gd name="connsiteX3" fmla="*/ 0 w 698500"/>
                <a:gd name="connsiteY3" fmla="*/ 419100 h 520700"/>
                <a:gd name="connsiteX4" fmla="*/ 425450 w 698500"/>
                <a:gd name="connsiteY4" fmla="*/ 520700 h 520700"/>
                <a:gd name="connsiteX5" fmla="*/ 698500 w 698500"/>
                <a:gd name="connsiteY5" fmla="*/ 3175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00" h="520700">
                  <a:moveTo>
                    <a:pt x="698500" y="317500"/>
                  </a:moveTo>
                  <a:lnTo>
                    <a:pt x="260350" y="0"/>
                  </a:lnTo>
                  <a:lnTo>
                    <a:pt x="76200" y="203200"/>
                  </a:lnTo>
                  <a:lnTo>
                    <a:pt x="0" y="419100"/>
                  </a:lnTo>
                  <a:lnTo>
                    <a:pt x="425450" y="520700"/>
                  </a:lnTo>
                  <a:lnTo>
                    <a:pt x="698500" y="3175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5" name="フリーフォーム 54"/>
            <p:cNvSpPr/>
            <p:nvPr/>
          </p:nvSpPr>
          <p:spPr bwMode="auto">
            <a:xfrm>
              <a:off x="7023100" y="4425950"/>
              <a:ext cx="787400" cy="628650"/>
            </a:xfrm>
            <a:custGeom>
              <a:avLst/>
              <a:gdLst>
                <a:gd name="connsiteX0" fmla="*/ 57150 w 787400"/>
                <a:gd name="connsiteY0" fmla="*/ 0 h 628650"/>
                <a:gd name="connsiteX1" fmla="*/ 787400 w 787400"/>
                <a:gd name="connsiteY1" fmla="*/ 298450 h 628650"/>
                <a:gd name="connsiteX2" fmla="*/ 755650 w 787400"/>
                <a:gd name="connsiteY2" fmla="*/ 628650 h 628650"/>
                <a:gd name="connsiteX3" fmla="*/ 184150 w 787400"/>
                <a:gd name="connsiteY3" fmla="*/ 482600 h 628650"/>
                <a:gd name="connsiteX4" fmla="*/ 0 w 787400"/>
                <a:gd name="connsiteY4" fmla="*/ 241300 h 628650"/>
                <a:gd name="connsiteX5" fmla="*/ 57150 w 787400"/>
                <a:gd name="connsiteY5"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00" h="628650">
                  <a:moveTo>
                    <a:pt x="57150" y="0"/>
                  </a:moveTo>
                  <a:lnTo>
                    <a:pt x="787400" y="298450"/>
                  </a:lnTo>
                  <a:lnTo>
                    <a:pt x="755650" y="628650"/>
                  </a:lnTo>
                  <a:lnTo>
                    <a:pt x="184150" y="482600"/>
                  </a:lnTo>
                  <a:lnTo>
                    <a:pt x="0" y="241300"/>
                  </a:lnTo>
                  <a:lnTo>
                    <a:pt x="57150" y="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59" name="グループ化 28"/>
          <p:cNvGrpSpPr>
            <a:grpSpLocks/>
          </p:cNvGrpSpPr>
          <p:nvPr/>
        </p:nvGrpSpPr>
        <p:grpSpPr bwMode="auto">
          <a:xfrm>
            <a:off x="2144291" y="4005064"/>
            <a:ext cx="1152525" cy="1400175"/>
            <a:chOff x="1915961" y="4058952"/>
            <a:chExt cx="1062681" cy="1400840"/>
          </a:xfrm>
        </p:grpSpPr>
        <p:sp>
          <p:nvSpPr>
            <p:cNvPr id="60" name="フリーフォーム 59"/>
            <p:cNvSpPr/>
            <p:nvPr/>
          </p:nvSpPr>
          <p:spPr>
            <a:xfrm>
              <a:off x="1915961" y="4078011"/>
              <a:ext cx="1062681" cy="1362722"/>
            </a:xfrm>
            <a:custGeom>
              <a:avLst/>
              <a:gdLst>
                <a:gd name="connsiteX0" fmla="*/ 0 w 1062681"/>
                <a:gd name="connsiteY0" fmla="*/ 38836 h 1362774"/>
                <a:gd name="connsiteX1" fmla="*/ 723752 w 1062681"/>
                <a:gd name="connsiteY1" fmla="*/ 804955 h 1362774"/>
                <a:gd name="connsiteX2" fmla="*/ 857912 w 1062681"/>
                <a:gd name="connsiteY2" fmla="*/ 1059151 h 1362774"/>
                <a:gd name="connsiteX3" fmla="*/ 970888 w 1062681"/>
                <a:gd name="connsiteY3" fmla="*/ 1362774 h 1362774"/>
                <a:gd name="connsiteX4" fmla="*/ 1062681 w 1062681"/>
                <a:gd name="connsiteY4" fmla="*/ 1320408 h 1362774"/>
                <a:gd name="connsiteX5" fmla="*/ 893217 w 1062681"/>
                <a:gd name="connsiteY5" fmla="*/ 970888 h 1362774"/>
                <a:gd name="connsiteX6" fmla="*/ 787301 w 1062681"/>
                <a:gd name="connsiteY6" fmla="*/ 751997 h 1362774"/>
                <a:gd name="connsiteX7" fmla="*/ 63549 w 1062681"/>
                <a:gd name="connsiteY7" fmla="*/ 0 h 1362774"/>
                <a:gd name="connsiteX8" fmla="*/ 0 w 1062681"/>
                <a:gd name="connsiteY8" fmla="*/ 38836 h 136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681" h="1362774">
                  <a:moveTo>
                    <a:pt x="0" y="38836"/>
                  </a:moveTo>
                  <a:lnTo>
                    <a:pt x="723752" y="804955"/>
                  </a:lnTo>
                  <a:lnTo>
                    <a:pt x="857912" y="1059151"/>
                  </a:lnTo>
                  <a:lnTo>
                    <a:pt x="970888" y="1362774"/>
                  </a:lnTo>
                  <a:lnTo>
                    <a:pt x="1062681" y="1320408"/>
                  </a:lnTo>
                  <a:lnTo>
                    <a:pt x="893217" y="970888"/>
                  </a:lnTo>
                  <a:lnTo>
                    <a:pt x="787301" y="751997"/>
                  </a:lnTo>
                  <a:lnTo>
                    <a:pt x="63549" y="0"/>
                  </a:lnTo>
                  <a:lnTo>
                    <a:pt x="0" y="38836"/>
                  </a:ln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sp>
          <p:nvSpPr>
            <p:cNvPr id="61" name="正方形/長方形 60"/>
            <p:cNvSpPr/>
            <p:nvPr/>
          </p:nvSpPr>
          <p:spPr>
            <a:xfrm rot="2701395">
              <a:off x="1913096" y="4069135"/>
              <a:ext cx="73060" cy="52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sp>
          <p:nvSpPr>
            <p:cNvPr id="62" name="正方形/長方形 61"/>
            <p:cNvSpPr/>
            <p:nvPr/>
          </p:nvSpPr>
          <p:spPr>
            <a:xfrm rot="4019006">
              <a:off x="2896735" y="5379350"/>
              <a:ext cx="73060" cy="8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grpSp>
      <p:cxnSp>
        <p:nvCxnSpPr>
          <p:cNvPr id="63" name="直線矢印コネクタ 62"/>
          <p:cNvCxnSpPr/>
          <p:nvPr/>
        </p:nvCxnSpPr>
        <p:spPr>
          <a:xfrm flipV="1">
            <a:off x="2813174" y="3500834"/>
            <a:ext cx="765175" cy="4318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4" name="テキスト ボックス 21"/>
          <p:cNvSpPr txBox="1">
            <a:spLocks noChangeArrowheads="1"/>
          </p:cNvSpPr>
          <p:nvPr/>
        </p:nvSpPr>
        <p:spPr bwMode="auto">
          <a:xfrm rot="-1533277">
            <a:off x="3518024" y="3262709"/>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kumimoji="1" sz="3200">
                <a:solidFill>
                  <a:schemeClr val="tx1"/>
                </a:solidFill>
                <a:latin typeface="Calibri" pitchFamily="34" charset="0"/>
              </a:defRPr>
            </a:lvl1pPr>
            <a:lvl2pPr marL="742950" indent="-285750" eaLnBrk="0" hangingPunct="0">
              <a:spcBef>
                <a:spcPct val="20000"/>
              </a:spcBef>
              <a:buFont typeface="Arial" pitchFamily="34" charset="0"/>
              <a:buChar char="–"/>
              <a:defRPr kumimoji="1" sz="2800">
                <a:solidFill>
                  <a:schemeClr val="tx1"/>
                </a:solidFill>
                <a:latin typeface="Calibri" pitchFamily="34" charset="0"/>
              </a:defRPr>
            </a:lvl2pPr>
            <a:lvl3pPr marL="1143000" indent="-228600" eaLnBrk="0" hangingPunct="0">
              <a:spcBef>
                <a:spcPct val="20000"/>
              </a:spcBef>
              <a:buFont typeface="Arial" pitchFamily="34" charset="0"/>
              <a:buChar char="•"/>
              <a:defRPr kumimoji="1" sz="2400">
                <a:solidFill>
                  <a:schemeClr val="tx1"/>
                </a:solidFill>
                <a:latin typeface="Calibri" pitchFamily="34" charset="0"/>
              </a:defRPr>
            </a:lvl3pPr>
            <a:lvl4pPr marL="1600200" indent="-228600" eaLnBrk="0" hangingPunct="0">
              <a:spcBef>
                <a:spcPct val="20000"/>
              </a:spcBef>
              <a:buFont typeface="Arial" pitchFamily="34" charset="0"/>
              <a:buChar char="–"/>
              <a:defRPr kumimoji="1" sz="2000">
                <a:solidFill>
                  <a:schemeClr val="tx1"/>
                </a:solidFill>
                <a:latin typeface="Calibri" pitchFamily="34" charset="0"/>
              </a:defRPr>
            </a:lvl4pPr>
            <a:lvl5pPr marL="2057400" indent="-228600" eaLnBrk="0" hangingPunct="0">
              <a:spcBef>
                <a:spcPct val="20000"/>
              </a:spcBef>
              <a:buFont typeface="Arial" pitchFamily="34"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9pPr>
          </a:lstStyle>
          <a:p>
            <a:pPr algn="ctr" eaLnBrk="1" hangingPunct="1">
              <a:spcBef>
                <a:spcPct val="0"/>
              </a:spcBef>
              <a:buFontTx/>
              <a:buNone/>
            </a:pPr>
            <a:r>
              <a:rPr lang="ja-JP" altLang="en-US" sz="1200" b="1">
                <a:solidFill>
                  <a:srgbClr val="FFFFFF"/>
                </a:solidFill>
                <a:ea typeface="ＭＳ Ｐゴシック" pitchFamily="50" charset="-128"/>
              </a:rPr>
              <a:t>下流</a:t>
            </a:r>
          </a:p>
        </p:txBody>
      </p:sp>
      <p:sp>
        <p:nvSpPr>
          <p:cNvPr id="65" name="テキスト ボックス 12"/>
          <p:cNvSpPr txBox="1">
            <a:spLocks noChangeArrowheads="1"/>
          </p:cNvSpPr>
          <p:nvPr/>
        </p:nvSpPr>
        <p:spPr bwMode="auto">
          <a:xfrm>
            <a:off x="5445249" y="1278334"/>
            <a:ext cx="4429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kumimoji="1" sz="3200">
                <a:solidFill>
                  <a:schemeClr val="tx1"/>
                </a:solidFill>
                <a:latin typeface="Calibri" pitchFamily="34" charset="0"/>
              </a:defRPr>
            </a:lvl1pPr>
            <a:lvl2pPr marL="742950" indent="-285750" eaLnBrk="0" hangingPunct="0">
              <a:spcBef>
                <a:spcPct val="20000"/>
              </a:spcBef>
              <a:buFont typeface="Arial" pitchFamily="34" charset="0"/>
              <a:buChar char="–"/>
              <a:defRPr kumimoji="1" sz="2800">
                <a:solidFill>
                  <a:schemeClr val="tx1"/>
                </a:solidFill>
                <a:latin typeface="Calibri" pitchFamily="34" charset="0"/>
              </a:defRPr>
            </a:lvl2pPr>
            <a:lvl3pPr marL="1143000" indent="-228600" eaLnBrk="0" hangingPunct="0">
              <a:spcBef>
                <a:spcPct val="20000"/>
              </a:spcBef>
              <a:buFont typeface="Arial" pitchFamily="34" charset="0"/>
              <a:buChar char="•"/>
              <a:defRPr kumimoji="1" sz="2400">
                <a:solidFill>
                  <a:schemeClr val="tx1"/>
                </a:solidFill>
                <a:latin typeface="Calibri" pitchFamily="34" charset="0"/>
              </a:defRPr>
            </a:lvl3pPr>
            <a:lvl4pPr marL="1600200" indent="-228600" eaLnBrk="0" hangingPunct="0">
              <a:spcBef>
                <a:spcPct val="20000"/>
              </a:spcBef>
              <a:buFont typeface="Arial" pitchFamily="34" charset="0"/>
              <a:buChar char="–"/>
              <a:defRPr kumimoji="1" sz="2000">
                <a:solidFill>
                  <a:schemeClr val="tx1"/>
                </a:solidFill>
                <a:latin typeface="Calibri" pitchFamily="34" charset="0"/>
              </a:defRPr>
            </a:lvl4pPr>
            <a:lvl5pPr marL="2057400" indent="-228600" eaLnBrk="0" hangingPunct="0">
              <a:spcBef>
                <a:spcPct val="20000"/>
              </a:spcBef>
              <a:buFont typeface="Arial" pitchFamily="34"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9pPr>
          </a:lstStyle>
          <a:p>
            <a:pPr algn="ctr" eaLnBrk="1" hangingPunct="1">
              <a:spcBef>
                <a:spcPct val="0"/>
              </a:spcBef>
              <a:buFontTx/>
              <a:buNone/>
            </a:pPr>
            <a:r>
              <a:rPr lang="ja-JP" altLang="en-US" sz="2800" b="1">
                <a:solidFill>
                  <a:srgbClr val="77933C"/>
                </a:solidFill>
                <a:ea typeface="ＭＳ Ｐゴシック" pitchFamily="50" charset="-128"/>
              </a:rPr>
              <a:t>Ａ</a:t>
            </a:r>
          </a:p>
        </p:txBody>
      </p:sp>
      <p:sp>
        <p:nvSpPr>
          <p:cNvPr id="66" name="円/楕円 65"/>
          <p:cNvSpPr>
            <a:spLocks noChangeAspect="1"/>
          </p:cNvSpPr>
          <p:nvPr/>
        </p:nvSpPr>
        <p:spPr>
          <a:xfrm>
            <a:off x="5318249" y="1441847"/>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sp>
        <p:nvSpPr>
          <p:cNvPr id="67" name="テキスト ボックス 12"/>
          <p:cNvSpPr txBox="1">
            <a:spLocks noChangeArrowheads="1"/>
          </p:cNvSpPr>
          <p:nvPr/>
        </p:nvSpPr>
        <p:spPr bwMode="auto">
          <a:xfrm>
            <a:off x="7305771" y="4539291"/>
            <a:ext cx="4651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kumimoji="1" sz="3200">
                <a:solidFill>
                  <a:schemeClr val="tx1"/>
                </a:solidFill>
                <a:latin typeface="Calibri" pitchFamily="34" charset="0"/>
              </a:defRPr>
            </a:lvl1pPr>
            <a:lvl2pPr marL="742950" indent="-285750" eaLnBrk="0" hangingPunct="0">
              <a:spcBef>
                <a:spcPct val="20000"/>
              </a:spcBef>
              <a:buFont typeface="Arial" pitchFamily="34" charset="0"/>
              <a:buChar char="–"/>
              <a:defRPr kumimoji="1" sz="2800">
                <a:solidFill>
                  <a:schemeClr val="tx1"/>
                </a:solidFill>
                <a:latin typeface="Calibri" pitchFamily="34" charset="0"/>
              </a:defRPr>
            </a:lvl2pPr>
            <a:lvl3pPr marL="1143000" indent="-228600" eaLnBrk="0" hangingPunct="0">
              <a:spcBef>
                <a:spcPct val="20000"/>
              </a:spcBef>
              <a:buFont typeface="Arial" pitchFamily="34" charset="0"/>
              <a:buChar char="•"/>
              <a:defRPr kumimoji="1" sz="2400">
                <a:solidFill>
                  <a:schemeClr val="tx1"/>
                </a:solidFill>
                <a:latin typeface="Calibri" pitchFamily="34" charset="0"/>
              </a:defRPr>
            </a:lvl3pPr>
            <a:lvl4pPr marL="1600200" indent="-228600" eaLnBrk="0" hangingPunct="0">
              <a:spcBef>
                <a:spcPct val="20000"/>
              </a:spcBef>
              <a:buFont typeface="Arial" pitchFamily="34" charset="0"/>
              <a:buChar char="–"/>
              <a:defRPr kumimoji="1" sz="2000">
                <a:solidFill>
                  <a:schemeClr val="tx1"/>
                </a:solidFill>
                <a:latin typeface="Calibri" pitchFamily="34" charset="0"/>
              </a:defRPr>
            </a:lvl4pPr>
            <a:lvl5pPr marL="2057400" indent="-228600" eaLnBrk="0" hangingPunct="0">
              <a:spcBef>
                <a:spcPct val="20000"/>
              </a:spcBef>
              <a:buFont typeface="Arial" pitchFamily="34"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9pPr>
          </a:lstStyle>
          <a:p>
            <a:pPr algn="ctr" eaLnBrk="1" hangingPunct="1">
              <a:spcBef>
                <a:spcPct val="0"/>
              </a:spcBef>
              <a:buFontTx/>
              <a:buNone/>
            </a:pPr>
            <a:r>
              <a:rPr lang="ja-JP" altLang="en-US" sz="2800" b="1" dirty="0" smtClean="0">
                <a:solidFill>
                  <a:srgbClr val="77933C"/>
                </a:solidFill>
                <a:ea typeface="ＭＳ Ｐゴシック" pitchFamily="50" charset="-128"/>
              </a:rPr>
              <a:t>Ｂ</a:t>
            </a:r>
            <a:endParaRPr lang="ja-JP" altLang="en-US" sz="2800" b="1" dirty="0">
              <a:solidFill>
                <a:srgbClr val="77933C"/>
              </a:solidFill>
              <a:ea typeface="ＭＳ Ｐゴシック" pitchFamily="50" charset="-128"/>
            </a:endParaRPr>
          </a:p>
        </p:txBody>
      </p:sp>
      <p:sp>
        <p:nvSpPr>
          <p:cNvPr id="68" name="円/楕円 67"/>
          <p:cNvSpPr>
            <a:spLocks noChangeAspect="1"/>
          </p:cNvSpPr>
          <p:nvPr/>
        </p:nvSpPr>
        <p:spPr>
          <a:xfrm>
            <a:off x="7189911" y="4703270"/>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sp>
        <p:nvSpPr>
          <p:cNvPr id="69" name="テキスト ボックス 68"/>
          <p:cNvSpPr txBox="1"/>
          <p:nvPr/>
        </p:nvSpPr>
        <p:spPr>
          <a:xfrm>
            <a:off x="1856656" y="5148481"/>
            <a:ext cx="1980029"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a:solidFill>
                  <a:srgbClr val="004C00"/>
                </a:solidFill>
              </a:rPr>
              <a:t>きんきゅう</a:t>
            </a:r>
            <a:r>
              <a:rPr kumimoji="0" lang="ja-JP" altLang="en-US" sz="1200" b="1" dirty="0" smtClean="0">
                <a:solidFill>
                  <a:srgbClr val="004C00"/>
                </a:solidFill>
              </a:rPr>
              <a:t>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smtClean="0">
                <a:solidFill>
                  <a:srgbClr val="004C00"/>
                </a:solidFill>
                <a:cs typeface="+mn-cs"/>
              </a:rPr>
              <a:t>緊急避難場所</a:t>
            </a:r>
            <a:r>
              <a:rPr lang="ja-JP" altLang="en-US" sz="2000" b="1" dirty="0">
                <a:solidFill>
                  <a:srgbClr val="004C00"/>
                </a:solidFill>
                <a:cs typeface="+mn-cs"/>
              </a:rPr>
              <a:t>２</a:t>
            </a:r>
          </a:p>
        </p:txBody>
      </p:sp>
      <p:sp>
        <p:nvSpPr>
          <p:cNvPr id="70" name="テキスト ボックス 69"/>
          <p:cNvSpPr txBox="1">
            <a:spLocks noChangeArrowheads="1"/>
          </p:cNvSpPr>
          <p:nvPr/>
        </p:nvSpPr>
        <p:spPr bwMode="auto">
          <a:xfrm>
            <a:off x="769323" y="1730103"/>
            <a:ext cx="209544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smtClean="0">
                <a:solidFill>
                  <a:srgbClr val="004C00"/>
                </a:solidFill>
              </a:rPr>
              <a:t>きんきゅうひなんばしょ</a:t>
            </a:r>
            <a:endParaRPr kumimoji="0" lang="en-US" altLang="ja-JP" sz="1200" b="1" dirty="0" smtClean="0">
              <a:solidFill>
                <a:srgbClr val="004C00"/>
              </a:solidFill>
            </a:endParaRPr>
          </a:p>
          <a:p>
            <a:pPr eaLnBrk="1" hangingPunct="1"/>
            <a:r>
              <a:rPr kumimoji="0" lang="ja-JP" altLang="en-US" sz="2000" b="1" dirty="0" smtClean="0">
                <a:solidFill>
                  <a:srgbClr val="004C00"/>
                </a:solidFill>
              </a:rPr>
              <a:t>緊急避難</a:t>
            </a:r>
            <a:r>
              <a:rPr kumimoji="0" lang="ja-JP" altLang="en-US" sz="2000" b="1" dirty="0">
                <a:solidFill>
                  <a:srgbClr val="004C00"/>
                </a:solidFill>
              </a:rPr>
              <a:t>場所１</a:t>
            </a:r>
            <a:endParaRPr lang="ja-JP" altLang="en-US" sz="2000" b="1" dirty="0">
              <a:solidFill>
                <a:srgbClr val="004C00"/>
              </a:solidFill>
            </a:endParaRPr>
          </a:p>
        </p:txBody>
      </p:sp>
      <p:pic>
        <p:nvPicPr>
          <p:cNvPr id="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9183" y="71834"/>
            <a:ext cx="3275221" cy="22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487210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 y="-1"/>
            <a:ext cx="9912244" cy="687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グループ化 6"/>
          <p:cNvGrpSpPr/>
          <p:nvPr/>
        </p:nvGrpSpPr>
        <p:grpSpPr>
          <a:xfrm>
            <a:off x="3132452" y="3933056"/>
            <a:ext cx="1800201" cy="1483494"/>
            <a:chOff x="5816600" y="4681810"/>
            <a:chExt cx="2170113" cy="1987550"/>
          </a:xfrm>
        </p:grpSpPr>
        <p:grpSp>
          <p:nvGrpSpPr>
            <p:cNvPr id="12" name="グループ化 3"/>
            <p:cNvGrpSpPr>
              <a:grpSpLocks/>
            </p:cNvGrpSpPr>
            <p:nvPr/>
          </p:nvGrpSpPr>
          <p:grpSpPr bwMode="auto">
            <a:xfrm>
              <a:off x="5816600" y="4681810"/>
              <a:ext cx="2170113" cy="1987550"/>
              <a:chOff x="5816600" y="4537075"/>
              <a:chExt cx="2170113" cy="1987550"/>
            </a:xfrm>
          </p:grpSpPr>
          <p:sp>
            <p:nvSpPr>
              <p:cNvPr id="14" name="爆発 1 18"/>
              <p:cNvSpPr>
                <a:spLocks noChangeArrowheads="1"/>
              </p:cNvSpPr>
              <p:nvPr/>
            </p:nvSpPr>
            <p:spPr bwMode="auto">
              <a:xfrm>
                <a:off x="5816600" y="4537075"/>
                <a:ext cx="2170113" cy="1987550"/>
              </a:xfrm>
              <a:prstGeom prst="irregularSeal1">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1800">
                  <a:solidFill>
                    <a:srgbClr val="000000"/>
                  </a:solidFill>
                </a:endParaRPr>
              </a:p>
            </p:txBody>
          </p:sp>
          <p:sp>
            <p:nvSpPr>
              <p:cNvPr id="15" name="Rectangle 9"/>
              <p:cNvSpPr>
                <a:spLocks/>
              </p:cNvSpPr>
              <p:nvPr/>
            </p:nvSpPr>
            <p:spPr bwMode="auto">
              <a:xfrm>
                <a:off x="6240859" y="5206217"/>
                <a:ext cx="1231106" cy="50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90000"/>
                  </a:lnSpc>
                </a:pPr>
                <a:r>
                  <a:rPr kumimoji="0" lang="en-US" altLang="ja-JP" sz="1800" dirty="0">
                    <a:latin typeface="ヒラギノ角ゴ ProN W6"/>
                    <a:ea typeface="ヒラギノ角ゴ ProN W6"/>
                    <a:cs typeface="ヒラギノ角ゴ ProN W6"/>
                    <a:sym typeface="ヒラギノ角ゴ ProN W6"/>
                  </a:rPr>
                  <a:t> </a:t>
                </a:r>
                <a:r>
                  <a:rPr kumimoji="0" lang="ja-JP" altLang="en-US" sz="1800" dirty="0">
                    <a:latin typeface="ヒラギノ角ゴ ProN W6"/>
                    <a:ea typeface="ヒラギノ角ゴ ProN W6"/>
                    <a:cs typeface="ヒラギノ角ゴ ProN W6"/>
                    <a:sym typeface="ヒラギノ角ゴ ProN W6"/>
                  </a:rPr>
                  <a:t>がけ崩れが</a:t>
                </a:r>
                <a:endParaRPr kumimoji="0" lang="en-US" altLang="ja-JP" sz="1800" dirty="0">
                  <a:latin typeface="ヒラギノ角ゴ ProN W6"/>
                  <a:ea typeface="ヒラギノ角ゴ ProN W6"/>
                  <a:cs typeface="ヒラギノ角ゴ ProN W6"/>
                  <a:sym typeface="ヒラギノ角ゴ ProN W6"/>
                </a:endParaRPr>
              </a:p>
              <a:p>
                <a:pPr eaLnBrk="1" hangingPunct="1">
                  <a:lnSpc>
                    <a:spcPct val="90000"/>
                  </a:lnSpc>
                </a:pPr>
                <a:r>
                  <a:rPr kumimoji="0" lang="ja-JP" altLang="en-US" sz="1800" dirty="0">
                    <a:latin typeface="ヒラギノ角ゴ ProN W6"/>
                    <a:ea typeface="ヒラギノ角ゴ ProN W6"/>
                    <a:cs typeface="ヒラギノ角ゴ ProN W6"/>
                    <a:sym typeface="ヒラギノ角ゴ ProN W6"/>
                  </a:rPr>
                  <a:t>発生する</a:t>
                </a:r>
              </a:p>
            </p:txBody>
          </p:sp>
        </p:grpSp>
        <p:sp>
          <p:nvSpPr>
            <p:cNvPr id="13" name="正方形/長方形 12"/>
            <p:cNvSpPr/>
            <p:nvPr/>
          </p:nvSpPr>
          <p:spPr bwMode="auto">
            <a:xfrm>
              <a:off x="6432678" y="4695527"/>
              <a:ext cx="856438" cy="412352"/>
            </a:xfrm>
            <a:prstGeom prst="rect">
              <a:avLst/>
            </a:prstGeom>
            <a:noFill/>
          </p:spPr>
          <p:txBody>
            <a:bodyPr wrap="none">
              <a:spAutoFit/>
            </a:bodyPr>
            <a:lstStyle/>
            <a:p>
              <a:pPr algn="ctr">
                <a:defRPr/>
              </a:pPr>
              <a:r>
                <a:rPr lang="en-US" altLang="ja-JP" sz="1400" dirty="0" smtClean="0">
                  <a:ln w="10160">
                    <a:solidFill>
                      <a:schemeClr val="accent1"/>
                    </a:solidFill>
                    <a:prstDash val="solid"/>
                  </a:ln>
                  <a:solidFill>
                    <a:schemeClr val="tx1"/>
                  </a:solidFill>
                  <a:effectLst>
                    <a:outerShdw blurRad="38100" dist="32000" dir="5400000" algn="tl">
                      <a:srgbClr val="000000">
                        <a:alpha val="30000"/>
                      </a:srgbClr>
                    </a:outerShdw>
                  </a:effectLst>
                </a:rPr>
                <a:t>16:00</a:t>
              </a:r>
              <a:endParaRPr lang="ja-JP" altLang="en-US" sz="1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16" name="グループ化 5"/>
          <p:cNvGrpSpPr/>
          <p:nvPr/>
        </p:nvGrpSpPr>
        <p:grpSpPr>
          <a:xfrm>
            <a:off x="3132452" y="2060848"/>
            <a:ext cx="1800200" cy="1483494"/>
            <a:chOff x="3297238" y="4681810"/>
            <a:chExt cx="2170112" cy="1987550"/>
          </a:xfrm>
        </p:grpSpPr>
        <p:grpSp>
          <p:nvGrpSpPr>
            <p:cNvPr id="17" name="グループ化 1"/>
            <p:cNvGrpSpPr>
              <a:grpSpLocks/>
            </p:cNvGrpSpPr>
            <p:nvPr/>
          </p:nvGrpSpPr>
          <p:grpSpPr bwMode="auto">
            <a:xfrm>
              <a:off x="3297238" y="4681810"/>
              <a:ext cx="2170112" cy="1987550"/>
              <a:chOff x="3297238" y="4579938"/>
              <a:chExt cx="2170112" cy="1987550"/>
            </a:xfrm>
          </p:grpSpPr>
          <p:sp>
            <p:nvSpPr>
              <p:cNvPr id="19" name="爆発 1 5"/>
              <p:cNvSpPr>
                <a:spLocks noChangeArrowheads="1"/>
              </p:cNvSpPr>
              <p:nvPr/>
            </p:nvSpPr>
            <p:spPr bwMode="auto">
              <a:xfrm>
                <a:off x="3297238" y="4579938"/>
                <a:ext cx="2170112" cy="1987550"/>
              </a:xfrm>
              <a:prstGeom prst="irregularSeal1">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1800">
                  <a:solidFill>
                    <a:srgbClr val="000000"/>
                  </a:solidFill>
                </a:endParaRPr>
              </a:p>
            </p:txBody>
          </p:sp>
          <p:sp>
            <p:nvSpPr>
              <p:cNvPr id="20" name="Rectangle 7"/>
              <p:cNvSpPr>
                <a:spLocks/>
              </p:cNvSpPr>
              <p:nvPr/>
            </p:nvSpPr>
            <p:spPr bwMode="auto">
              <a:xfrm>
                <a:off x="3705225" y="5249080"/>
                <a:ext cx="923330" cy="50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en-US" altLang="ja-JP" sz="1800" dirty="0">
                    <a:latin typeface="ヒラギノ角ゴ ProN W6"/>
                    <a:ea typeface="ヒラギノ角ゴ ProN W6"/>
                    <a:cs typeface="ヒラギノ角ゴ ProN W6"/>
                    <a:sym typeface="ヒラギノ角ゴ ProN W6"/>
                  </a:rPr>
                  <a:t> </a:t>
                </a:r>
                <a:r>
                  <a:rPr kumimoji="0" lang="ja-JP" altLang="en-US" sz="1800" dirty="0">
                    <a:latin typeface="ヒラギノ角ゴ ProN W6"/>
                    <a:ea typeface="ヒラギノ角ゴ ProN W6"/>
                    <a:cs typeface="ヒラギノ角ゴ ProN W6"/>
                    <a:sym typeface="ヒラギノ角ゴ ProN W6"/>
                  </a:rPr>
                  <a:t>水路が</a:t>
                </a:r>
                <a:endParaRPr kumimoji="0" lang="en-US" altLang="ja-JP" sz="18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1800" dirty="0">
                    <a:latin typeface="ヒラギノ角ゴ ProN W6"/>
                    <a:ea typeface="ヒラギノ角ゴ ProN W6"/>
                    <a:cs typeface="ヒラギノ角ゴ ProN W6"/>
                    <a:sym typeface="ヒラギノ角ゴ ProN W6"/>
                  </a:rPr>
                  <a:t>あふれる</a:t>
                </a:r>
              </a:p>
            </p:txBody>
          </p:sp>
        </p:grpSp>
        <p:sp>
          <p:nvSpPr>
            <p:cNvPr id="18" name="正方形/長方形 17"/>
            <p:cNvSpPr/>
            <p:nvPr/>
          </p:nvSpPr>
          <p:spPr bwMode="auto">
            <a:xfrm>
              <a:off x="4105201" y="4695527"/>
              <a:ext cx="583100" cy="307777"/>
            </a:xfrm>
            <a:prstGeom prst="rect">
              <a:avLst/>
            </a:prstGeom>
            <a:noFill/>
          </p:spPr>
          <p:txBody>
            <a:bodyPr wrap="none">
              <a:spAutoFit/>
            </a:bodyPr>
            <a:lstStyle/>
            <a:p>
              <a:pPr algn="ctr">
                <a:defRPr/>
              </a:pPr>
              <a:r>
                <a:rPr lang="en-US" altLang="ja-JP" sz="1400" dirty="0" smtClean="0">
                  <a:ln w="10160">
                    <a:solidFill>
                      <a:schemeClr val="accent1"/>
                    </a:solidFill>
                    <a:prstDash val="solid"/>
                  </a:ln>
                  <a:solidFill>
                    <a:schemeClr val="tx1"/>
                  </a:solidFill>
                  <a:effectLst>
                    <a:outerShdw blurRad="38100" dist="32000" dir="5400000" algn="tl">
                      <a:srgbClr val="000000">
                        <a:alpha val="30000"/>
                      </a:srgbClr>
                    </a:outerShdw>
                  </a:effectLst>
                </a:rPr>
                <a:t>13:30</a:t>
              </a:r>
              <a:endParaRPr lang="ja-JP" altLang="en-US" sz="1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6" name="グループ化 7"/>
          <p:cNvGrpSpPr/>
          <p:nvPr/>
        </p:nvGrpSpPr>
        <p:grpSpPr>
          <a:xfrm>
            <a:off x="3132451" y="4869160"/>
            <a:ext cx="1800201" cy="1483494"/>
            <a:chOff x="7896225" y="4681810"/>
            <a:chExt cx="2170113" cy="1987550"/>
          </a:xfrm>
        </p:grpSpPr>
        <p:grpSp>
          <p:nvGrpSpPr>
            <p:cNvPr id="7" name="グループ化 4"/>
            <p:cNvGrpSpPr>
              <a:grpSpLocks/>
            </p:cNvGrpSpPr>
            <p:nvPr/>
          </p:nvGrpSpPr>
          <p:grpSpPr bwMode="auto">
            <a:xfrm>
              <a:off x="7896225" y="4681810"/>
              <a:ext cx="2170113" cy="1987550"/>
              <a:chOff x="7896225" y="4465638"/>
              <a:chExt cx="2170113" cy="1987550"/>
            </a:xfrm>
          </p:grpSpPr>
          <p:sp>
            <p:nvSpPr>
              <p:cNvPr id="9" name="爆発 1 19"/>
              <p:cNvSpPr>
                <a:spLocks noChangeArrowheads="1"/>
              </p:cNvSpPr>
              <p:nvPr/>
            </p:nvSpPr>
            <p:spPr bwMode="auto">
              <a:xfrm>
                <a:off x="7896225" y="4465638"/>
                <a:ext cx="2170113" cy="1987550"/>
              </a:xfrm>
              <a:prstGeom prst="irregularSeal1">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1800">
                  <a:solidFill>
                    <a:srgbClr val="000000"/>
                  </a:solidFill>
                </a:endParaRPr>
              </a:p>
            </p:txBody>
          </p:sp>
          <p:sp>
            <p:nvSpPr>
              <p:cNvPr id="10" name="Rectangle 11"/>
              <p:cNvSpPr>
                <a:spLocks/>
              </p:cNvSpPr>
              <p:nvPr/>
            </p:nvSpPr>
            <p:spPr bwMode="auto">
              <a:xfrm>
                <a:off x="8518822" y="5176848"/>
                <a:ext cx="923330" cy="50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90000"/>
                  </a:lnSpc>
                </a:pPr>
                <a:r>
                  <a:rPr kumimoji="0" lang="en-US" altLang="ja-JP" sz="1800" dirty="0">
                    <a:latin typeface="ヒラギノ角ゴ ProN W6"/>
                    <a:ea typeface="ヒラギノ角ゴ ProN W6"/>
                    <a:cs typeface="ヒラギノ角ゴ ProN W6"/>
                    <a:sym typeface="ヒラギノ角ゴ ProN W6"/>
                  </a:rPr>
                  <a:t> </a:t>
                </a:r>
                <a:r>
                  <a:rPr kumimoji="0" lang="ja-JP" altLang="en-US" sz="1800" dirty="0">
                    <a:latin typeface="ヒラギノ角ゴ ProN W6"/>
                    <a:ea typeface="ヒラギノ角ゴ ProN W6"/>
                    <a:cs typeface="ヒラギノ角ゴ ProN W6"/>
                    <a:sym typeface="ヒラギノ角ゴ ProN W6"/>
                  </a:rPr>
                  <a:t>川が</a:t>
                </a:r>
                <a:endParaRPr kumimoji="0" lang="en-US" altLang="ja-JP" sz="1800" dirty="0">
                  <a:latin typeface="ヒラギノ角ゴ ProN W6"/>
                  <a:ea typeface="ヒラギノ角ゴ ProN W6"/>
                  <a:cs typeface="ヒラギノ角ゴ ProN W6"/>
                  <a:sym typeface="ヒラギノ角ゴ ProN W6"/>
                </a:endParaRPr>
              </a:p>
              <a:p>
                <a:pPr eaLnBrk="1" hangingPunct="1">
                  <a:lnSpc>
                    <a:spcPct val="90000"/>
                  </a:lnSpc>
                </a:pPr>
                <a:r>
                  <a:rPr kumimoji="0" lang="ja-JP" altLang="en-US" sz="1800" dirty="0">
                    <a:latin typeface="ヒラギノ角ゴ ProN W6"/>
                    <a:ea typeface="ヒラギノ角ゴ ProN W6"/>
                    <a:cs typeface="ヒラギノ角ゴ ProN W6"/>
                    <a:sym typeface="ヒラギノ角ゴ ProN W6"/>
                  </a:rPr>
                  <a:t>あふれる</a:t>
                </a:r>
              </a:p>
            </p:txBody>
          </p:sp>
        </p:grpSp>
        <p:sp>
          <p:nvSpPr>
            <p:cNvPr id="8" name="正方形/長方形 7"/>
            <p:cNvSpPr/>
            <p:nvPr/>
          </p:nvSpPr>
          <p:spPr bwMode="auto">
            <a:xfrm>
              <a:off x="8512308" y="4694951"/>
              <a:ext cx="856438" cy="412352"/>
            </a:xfrm>
            <a:prstGeom prst="rect">
              <a:avLst/>
            </a:prstGeom>
            <a:noFill/>
          </p:spPr>
          <p:txBody>
            <a:bodyPr wrap="none">
              <a:spAutoFit/>
            </a:bodyPr>
            <a:lstStyle/>
            <a:p>
              <a:pPr algn="ctr">
                <a:defRPr/>
              </a:pPr>
              <a:r>
                <a:rPr lang="en-US" altLang="ja-JP" sz="1400" dirty="0" smtClean="0">
                  <a:ln w="10160">
                    <a:solidFill>
                      <a:schemeClr val="accent1"/>
                    </a:solidFill>
                    <a:prstDash val="solid"/>
                  </a:ln>
                  <a:solidFill>
                    <a:schemeClr val="tx1"/>
                  </a:solidFill>
                  <a:effectLst>
                    <a:outerShdw blurRad="38100" dist="32000" dir="5400000" algn="tl">
                      <a:srgbClr val="000000">
                        <a:alpha val="30000"/>
                      </a:srgbClr>
                    </a:outerShdw>
                  </a:effectLst>
                </a:rPr>
                <a:t>17:00</a:t>
              </a:r>
              <a:endParaRPr lang="ja-JP" altLang="en-US" sz="1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Tree>
    <p:extLst>
      <p:ext uri="{BB962C8B-B14F-4D97-AF65-F5344CB8AC3E}">
        <p14:creationId xmlns:p14="http://schemas.microsoft.com/office/powerpoint/2010/main" val="427257332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025008" y="764704"/>
            <a:ext cx="3816424" cy="5976664"/>
          </a:xfrm>
        </p:spPr>
        <p:txBody>
          <a:bodyPr>
            <a:normAutofit/>
          </a:bodyPr>
          <a:lstStyle/>
          <a:p>
            <a:pPr algn="l"/>
            <a:r>
              <a:rPr kumimoji="1" lang="ja-JP" altLang="en-US" dirty="0" smtClean="0"/>
              <a:t>ワークシート①</a:t>
            </a:r>
            <a:endParaRPr kumimoji="1" lang="en-US" altLang="ja-JP" dirty="0" smtClean="0"/>
          </a:p>
          <a:p>
            <a:pPr algn="l"/>
            <a:endParaRPr lang="en-US" altLang="ja-JP" dirty="0"/>
          </a:p>
          <a:p>
            <a:pPr algn="l"/>
            <a:endParaRPr kumimoji="1" lang="en-US" altLang="ja-JP" dirty="0" smtClean="0"/>
          </a:p>
          <a:p>
            <a:pPr algn="l"/>
            <a:endParaRPr lang="en-US" altLang="ja-JP" dirty="0"/>
          </a:p>
          <a:p>
            <a:pPr algn="l"/>
            <a:r>
              <a:rPr kumimoji="1" lang="ja-JP" altLang="en-US" dirty="0" smtClean="0"/>
              <a:t>ワークシート②</a:t>
            </a:r>
            <a:endParaRPr kumimoji="1" lang="en-US" altLang="ja-JP" dirty="0" smtClean="0"/>
          </a:p>
          <a:p>
            <a:pPr algn="l"/>
            <a:endParaRPr lang="en-US" altLang="ja-JP" dirty="0"/>
          </a:p>
          <a:p>
            <a:pPr algn="l"/>
            <a:endParaRPr kumimoji="1" lang="en-US" altLang="ja-JP" dirty="0" smtClean="0"/>
          </a:p>
          <a:p>
            <a:pPr algn="l"/>
            <a:endParaRPr lang="en-US" altLang="ja-JP" dirty="0"/>
          </a:p>
          <a:p>
            <a:pPr algn="l"/>
            <a:endParaRPr kumimoji="1" lang="en-US" altLang="ja-JP" dirty="0" smtClean="0"/>
          </a:p>
          <a:p>
            <a:pPr algn="l"/>
            <a:r>
              <a:rPr lang="ja-JP" altLang="en-US" dirty="0" smtClean="0"/>
              <a:t>地図</a:t>
            </a:r>
            <a:endParaRPr lang="en-US" altLang="ja-JP" dirty="0" smtClean="0"/>
          </a:p>
          <a:p>
            <a:pPr algn="l"/>
            <a:endParaRPr kumimoji="1" lang="en-US" altLang="ja-JP" dirty="0"/>
          </a:p>
          <a:p>
            <a:pPr algn="l"/>
            <a:endParaRPr lang="en-US" altLang="ja-JP" dirty="0" smtClean="0"/>
          </a:p>
          <a:p>
            <a:pPr algn="l"/>
            <a:endParaRPr kumimoji="1" lang="en-US" altLang="ja-JP" dirty="0"/>
          </a:p>
          <a:p>
            <a:pPr algn="l"/>
            <a:r>
              <a:rPr lang="en-US" altLang="ja-JP" sz="1200" dirty="0" smtClean="0"/>
              <a:t>	</a:t>
            </a:r>
            <a:r>
              <a:rPr lang="ja-JP" altLang="en-US" sz="1200" dirty="0" smtClean="0"/>
              <a:t>　かぞく　こうせい</a:t>
            </a:r>
            <a:endParaRPr lang="en-US" altLang="ja-JP" sz="1200" dirty="0" smtClean="0"/>
          </a:p>
          <a:p>
            <a:pPr algn="l"/>
            <a:r>
              <a:rPr lang="ja-JP" altLang="en-US" dirty="0" smtClean="0"/>
              <a:t>くじ（家族構成など）</a:t>
            </a:r>
            <a:endParaRPr kumimoji="1" lang="ja-JP" altLang="en-US" dirty="0"/>
          </a:p>
        </p:txBody>
      </p:sp>
      <p:grpSp>
        <p:nvGrpSpPr>
          <p:cNvPr id="5" name="グループ化 4"/>
          <p:cNvGrpSpPr>
            <a:grpSpLocks noChangeAspect="1"/>
          </p:cNvGrpSpPr>
          <p:nvPr/>
        </p:nvGrpSpPr>
        <p:grpSpPr>
          <a:xfrm>
            <a:off x="2504728" y="310523"/>
            <a:ext cx="2254349" cy="6299713"/>
            <a:chOff x="0" y="0"/>
            <a:chExt cx="1436077" cy="4013076"/>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6077" cy="401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33" y="1991607"/>
              <a:ext cx="1413482" cy="97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図 9"/>
            <p:cNvPicPr>
              <a:picLocks noChangeAspect="1"/>
            </p:cNvPicPr>
            <p:nvPr/>
          </p:nvPicPr>
          <p:blipFill>
            <a:blip r:embed="rId5"/>
            <a:stretch>
              <a:fillRect/>
            </a:stretch>
          </p:blipFill>
          <p:spPr>
            <a:xfrm>
              <a:off x="419" y="3000320"/>
              <a:ext cx="713798" cy="1008364"/>
            </a:xfrm>
            <a:prstGeom prst="rect">
              <a:avLst/>
            </a:prstGeom>
            <a:ln w="6350">
              <a:solidFill>
                <a:schemeClr val="tx1"/>
              </a:solidFill>
            </a:ln>
          </p:spPr>
        </p:pic>
      </p:grpSp>
    </p:spTree>
    <p:extLst>
      <p:ext uri="{BB962C8B-B14F-4D97-AF65-F5344CB8AC3E}">
        <p14:creationId xmlns:p14="http://schemas.microsoft.com/office/powerpoint/2010/main" val="204998674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テキスト ボックス 22"/>
          <p:cNvSpPr txBox="1">
            <a:spLocks noChangeArrowheads="1"/>
          </p:cNvSpPr>
          <p:nvPr/>
        </p:nvSpPr>
        <p:spPr bwMode="auto">
          <a:xfrm rot="-2532345">
            <a:off x="2348036" y="3934222"/>
            <a:ext cx="492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kumimoji="1" sz="3200">
                <a:solidFill>
                  <a:schemeClr val="tx1"/>
                </a:solidFill>
                <a:latin typeface="Calibri" pitchFamily="34" charset="0"/>
              </a:defRPr>
            </a:lvl1pPr>
            <a:lvl2pPr marL="742950" indent="-285750" eaLnBrk="0" hangingPunct="0">
              <a:spcBef>
                <a:spcPct val="20000"/>
              </a:spcBef>
              <a:buFont typeface="Arial" pitchFamily="34" charset="0"/>
              <a:buChar char="–"/>
              <a:defRPr kumimoji="1" sz="2800">
                <a:solidFill>
                  <a:schemeClr val="tx1"/>
                </a:solidFill>
                <a:latin typeface="Calibri" pitchFamily="34" charset="0"/>
              </a:defRPr>
            </a:lvl2pPr>
            <a:lvl3pPr marL="1143000" indent="-228600" eaLnBrk="0" hangingPunct="0">
              <a:spcBef>
                <a:spcPct val="20000"/>
              </a:spcBef>
              <a:buFont typeface="Arial" pitchFamily="34" charset="0"/>
              <a:buChar char="•"/>
              <a:defRPr kumimoji="1" sz="2400">
                <a:solidFill>
                  <a:schemeClr val="tx1"/>
                </a:solidFill>
                <a:latin typeface="Calibri" pitchFamily="34" charset="0"/>
              </a:defRPr>
            </a:lvl3pPr>
            <a:lvl4pPr marL="1600200" indent="-228600" eaLnBrk="0" hangingPunct="0">
              <a:spcBef>
                <a:spcPct val="20000"/>
              </a:spcBef>
              <a:buFont typeface="Arial" pitchFamily="34" charset="0"/>
              <a:buChar char="–"/>
              <a:defRPr kumimoji="1" sz="2000">
                <a:solidFill>
                  <a:schemeClr val="tx1"/>
                </a:solidFill>
                <a:latin typeface="Calibri" pitchFamily="34" charset="0"/>
              </a:defRPr>
            </a:lvl4pPr>
            <a:lvl5pPr marL="2057400" indent="-228600" eaLnBrk="0" hangingPunct="0">
              <a:spcBef>
                <a:spcPct val="20000"/>
              </a:spcBef>
              <a:buFont typeface="Arial" pitchFamily="34"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9pPr>
          </a:lstStyle>
          <a:p>
            <a:pPr algn="ctr" eaLnBrk="1" hangingPunct="1">
              <a:spcBef>
                <a:spcPct val="0"/>
              </a:spcBef>
              <a:buFontTx/>
              <a:buNone/>
            </a:pPr>
            <a:r>
              <a:rPr lang="ja-JP" altLang="en-US" sz="1200" b="1">
                <a:solidFill>
                  <a:srgbClr val="FFFFFF"/>
                </a:solidFill>
                <a:ea typeface="ＭＳ Ｐゴシック" pitchFamily="50" charset="-128"/>
              </a:rPr>
              <a:t>上流</a:t>
            </a:r>
          </a:p>
        </p:txBody>
      </p:sp>
      <p:grpSp>
        <p:nvGrpSpPr>
          <p:cNvPr id="44" name="グループ化 43"/>
          <p:cNvGrpSpPr/>
          <p:nvPr/>
        </p:nvGrpSpPr>
        <p:grpSpPr>
          <a:xfrm>
            <a:off x="828799" y="188640"/>
            <a:ext cx="6289674" cy="6046082"/>
            <a:chOff x="776288" y="260648"/>
            <a:chExt cx="6289674" cy="5866131"/>
          </a:xfrm>
        </p:grpSpPr>
        <p:sp>
          <p:nvSpPr>
            <p:cNvPr id="45" name="フリーフォーム 44"/>
            <p:cNvSpPr/>
            <p:nvPr/>
          </p:nvSpPr>
          <p:spPr bwMode="auto">
            <a:xfrm>
              <a:off x="3269357" y="260648"/>
              <a:ext cx="1971675" cy="1914525"/>
            </a:xfrm>
            <a:custGeom>
              <a:avLst/>
              <a:gdLst>
                <a:gd name="connsiteX0" fmla="*/ 1804987 w 1971675"/>
                <a:gd name="connsiteY0" fmla="*/ 0 h 1914525"/>
                <a:gd name="connsiteX1" fmla="*/ 1885950 w 1971675"/>
                <a:gd name="connsiteY1" fmla="*/ 23812 h 1914525"/>
                <a:gd name="connsiteX2" fmla="*/ 1962150 w 1971675"/>
                <a:gd name="connsiteY2" fmla="*/ 114300 h 1914525"/>
                <a:gd name="connsiteX3" fmla="*/ 1971675 w 1971675"/>
                <a:gd name="connsiteY3" fmla="*/ 219075 h 1914525"/>
                <a:gd name="connsiteX4" fmla="*/ 1933575 w 1971675"/>
                <a:gd name="connsiteY4" fmla="*/ 285750 h 1914525"/>
                <a:gd name="connsiteX5" fmla="*/ 1852612 w 1971675"/>
                <a:gd name="connsiteY5" fmla="*/ 338137 h 1914525"/>
                <a:gd name="connsiteX6" fmla="*/ 1790700 w 1971675"/>
                <a:gd name="connsiteY6" fmla="*/ 400050 h 1914525"/>
                <a:gd name="connsiteX7" fmla="*/ 1762125 w 1971675"/>
                <a:gd name="connsiteY7" fmla="*/ 438150 h 1914525"/>
                <a:gd name="connsiteX8" fmla="*/ 1743075 w 1971675"/>
                <a:gd name="connsiteY8" fmla="*/ 504825 h 1914525"/>
                <a:gd name="connsiteX9" fmla="*/ 1671637 w 1971675"/>
                <a:gd name="connsiteY9" fmla="*/ 557212 h 1914525"/>
                <a:gd name="connsiteX10" fmla="*/ 1576387 w 1971675"/>
                <a:gd name="connsiteY10" fmla="*/ 633412 h 1914525"/>
                <a:gd name="connsiteX11" fmla="*/ 1452562 w 1971675"/>
                <a:gd name="connsiteY11" fmla="*/ 690562 h 1914525"/>
                <a:gd name="connsiteX12" fmla="*/ 1319212 w 1971675"/>
                <a:gd name="connsiteY12" fmla="*/ 719137 h 1914525"/>
                <a:gd name="connsiteX13" fmla="*/ 1128712 w 1971675"/>
                <a:gd name="connsiteY13" fmla="*/ 819150 h 1914525"/>
                <a:gd name="connsiteX14" fmla="*/ 904875 w 1971675"/>
                <a:gd name="connsiteY14" fmla="*/ 966787 h 1914525"/>
                <a:gd name="connsiteX15" fmla="*/ 838200 w 1971675"/>
                <a:gd name="connsiteY15" fmla="*/ 1004887 h 1914525"/>
                <a:gd name="connsiteX16" fmla="*/ 762000 w 1971675"/>
                <a:gd name="connsiteY16" fmla="*/ 1095375 h 1914525"/>
                <a:gd name="connsiteX17" fmla="*/ 714375 w 1971675"/>
                <a:gd name="connsiteY17" fmla="*/ 1238250 h 1914525"/>
                <a:gd name="connsiteX18" fmla="*/ 676275 w 1971675"/>
                <a:gd name="connsiteY18" fmla="*/ 1395412 h 1914525"/>
                <a:gd name="connsiteX19" fmla="*/ 681037 w 1971675"/>
                <a:gd name="connsiteY19" fmla="*/ 1500187 h 1914525"/>
                <a:gd name="connsiteX20" fmla="*/ 742950 w 1971675"/>
                <a:gd name="connsiteY20" fmla="*/ 1638300 h 1914525"/>
                <a:gd name="connsiteX21" fmla="*/ 762000 w 1971675"/>
                <a:gd name="connsiteY21" fmla="*/ 1743075 h 1914525"/>
                <a:gd name="connsiteX22" fmla="*/ 771525 w 1971675"/>
                <a:gd name="connsiteY22" fmla="*/ 1838325 h 1914525"/>
                <a:gd name="connsiteX23" fmla="*/ 723900 w 1971675"/>
                <a:gd name="connsiteY23" fmla="*/ 1905000 h 1914525"/>
                <a:gd name="connsiteX24" fmla="*/ 628650 w 1971675"/>
                <a:gd name="connsiteY24" fmla="*/ 1914525 h 1914525"/>
                <a:gd name="connsiteX25" fmla="*/ 523875 w 1971675"/>
                <a:gd name="connsiteY25" fmla="*/ 1890712 h 1914525"/>
                <a:gd name="connsiteX26" fmla="*/ 461962 w 1971675"/>
                <a:gd name="connsiteY26" fmla="*/ 1785937 h 1914525"/>
                <a:gd name="connsiteX27" fmla="*/ 395287 w 1971675"/>
                <a:gd name="connsiteY27" fmla="*/ 1662112 h 1914525"/>
                <a:gd name="connsiteX28" fmla="*/ 338137 w 1971675"/>
                <a:gd name="connsiteY28" fmla="*/ 1614487 h 1914525"/>
                <a:gd name="connsiteX29" fmla="*/ 319087 w 1971675"/>
                <a:gd name="connsiteY29" fmla="*/ 1552575 h 1914525"/>
                <a:gd name="connsiteX30" fmla="*/ 228600 w 1971675"/>
                <a:gd name="connsiteY30" fmla="*/ 1524000 h 1914525"/>
                <a:gd name="connsiteX31" fmla="*/ 95250 w 1971675"/>
                <a:gd name="connsiteY31" fmla="*/ 1490662 h 1914525"/>
                <a:gd name="connsiteX32" fmla="*/ 23812 w 1971675"/>
                <a:gd name="connsiteY32" fmla="*/ 1457325 h 1914525"/>
                <a:gd name="connsiteX33" fmla="*/ 0 w 1971675"/>
                <a:gd name="connsiteY33" fmla="*/ 1362075 h 1914525"/>
                <a:gd name="connsiteX34" fmla="*/ 4762 w 1971675"/>
                <a:gd name="connsiteY34" fmla="*/ 1295400 h 1914525"/>
                <a:gd name="connsiteX35" fmla="*/ 195262 w 1971675"/>
                <a:gd name="connsiteY35" fmla="*/ 1162050 h 1914525"/>
                <a:gd name="connsiteX36" fmla="*/ 357187 w 1971675"/>
                <a:gd name="connsiteY36" fmla="*/ 1052512 h 1914525"/>
                <a:gd name="connsiteX37" fmla="*/ 619125 w 1971675"/>
                <a:gd name="connsiteY37" fmla="*/ 904875 h 1914525"/>
                <a:gd name="connsiteX38" fmla="*/ 795337 w 1971675"/>
                <a:gd name="connsiteY38" fmla="*/ 809625 h 1914525"/>
                <a:gd name="connsiteX39" fmla="*/ 1019175 w 1971675"/>
                <a:gd name="connsiteY39" fmla="*/ 719137 h 1914525"/>
                <a:gd name="connsiteX40" fmla="*/ 1166812 w 1971675"/>
                <a:gd name="connsiteY40" fmla="*/ 633412 h 1914525"/>
                <a:gd name="connsiteX41" fmla="*/ 1381125 w 1971675"/>
                <a:gd name="connsiteY41" fmla="*/ 461962 h 1914525"/>
                <a:gd name="connsiteX42" fmla="*/ 1443037 w 1971675"/>
                <a:gd name="connsiteY42" fmla="*/ 423862 h 1914525"/>
                <a:gd name="connsiteX43" fmla="*/ 1514475 w 1971675"/>
                <a:gd name="connsiteY43" fmla="*/ 400050 h 1914525"/>
                <a:gd name="connsiteX44" fmla="*/ 1576387 w 1971675"/>
                <a:gd name="connsiteY44" fmla="*/ 257175 h 1914525"/>
                <a:gd name="connsiteX45" fmla="*/ 1624012 w 1971675"/>
                <a:gd name="connsiteY45" fmla="*/ 142875 h 1914525"/>
                <a:gd name="connsiteX46" fmla="*/ 1709737 w 1971675"/>
                <a:gd name="connsiteY46" fmla="*/ 52387 h 1914525"/>
                <a:gd name="connsiteX47" fmla="*/ 1804987 w 1971675"/>
                <a:gd name="connsiteY47" fmla="*/ 0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71675" h="1914525">
                  <a:moveTo>
                    <a:pt x="1804987" y="0"/>
                  </a:moveTo>
                  <a:lnTo>
                    <a:pt x="1885950" y="23812"/>
                  </a:lnTo>
                  <a:lnTo>
                    <a:pt x="1962150" y="114300"/>
                  </a:lnTo>
                  <a:lnTo>
                    <a:pt x="1971675" y="219075"/>
                  </a:lnTo>
                  <a:lnTo>
                    <a:pt x="1933575" y="285750"/>
                  </a:lnTo>
                  <a:lnTo>
                    <a:pt x="1852612" y="338137"/>
                  </a:lnTo>
                  <a:lnTo>
                    <a:pt x="1790700" y="400050"/>
                  </a:lnTo>
                  <a:lnTo>
                    <a:pt x="1762125" y="438150"/>
                  </a:lnTo>
                  <a:lnTo>
                    <a:pt x="1743075" y="504825"/>
                  </a:lnTo>
                  <a:lnTo>
                    <a:pt x="1671637" y="557212"/>
                  </a:lnTo>
                  <a:lnTo>
                    <a:pt x="1576387" y="633412"/>
                  </a:lnTo>
                  <a:lnTo>
                    <a:pt x="1452562" y="690562"/>
                  </a:lnTo>
                  <a:lnTo>
                    <a:pt x="1319212" y="719137"/>
                  </a:lnTo>
                  <a:lnTo>
                    <a:pt x="1128712" y="819150"/>
                  </a:lnTo>
                  <a:lnTo>
                    <a:pt x="904875" y="966787"/>
                  </a:lnTo>
                  <a:lnTo>
                    <a:pt x="838200" y="1004887"/>
                  </a:lnTo>
                  <a:lnTo>
                    <a:pt x="762000" y="1095375"/>
                  </a:lnTo>
                  <a:lnTo>
                    <a:pt x="714375" y="1238250"/>
                  </a:lnTo>
                  <a:lnTo>
                    <a:pt x="676275" y="1395412"/>
                  </a:lnTo>
                  <a:lnTo>
                    <a:pt x="681037" y="1500187"/>
                  </a:lnTo>
                  <a:lnTo>
                    <a:pt x="742950" y="1638300"/>
                  </a:lnTo>
                  <a:lnTo>
                    <a:pt x="762000" y="1743075"/>
                  </a:lnTo>
                  <a:lnTo>
                    <a:pt x="771525" y="1838325"/>
                  </a:lnTo>
                  <a:lnTo>
                    <a:pt x="723900" y="1905000"/>
                  </a:lnTo>
                  <a:lnTo>
                    <a:pt x="628650" y="1914525"/>
                  </a:lnTo>
                  <a:lnTo>
                    <a:pt x="523875" y="1890712"/>
                  </a:lnTo>
                  <a:lnTo>
                    <a:pt x="461962" y="1785937"/>
                  </a:lnTo>
                  <a:lnTo>
                    <a:pt x="395287" y="1662112"/>
                  </a:lnTo>
                  <a:lnTo>
                    <a:pt x="338137" y="1614487"/>
                  </a:lnTo>
                  <a:lnTo>
                    <a:pt x="319087" y="1552575"/>
                  </a:lnTo>
                  <a:lnTo>
                    <a:pt x="228600" y="1524000"/>
                  </a:lnTo>
                  <a:lnTo>
                    <a:pt x="95250" y="1490662"/>
                  </a:lnTo>
                  <a:lnTo>
                    <a:pt x="23812" y="1457325"/>
                  </a:lnTo>
                  <a:lnTo>
                    <a:pt x="0" y="1362075"/>
                  </a:lnTo>
                  <a:lnTo>
                    <a:pt x="4762" y="1295400"/>
                  </a:lnTo>
                  <a:lnTo>
                    <a:pt x="195262" y="1162050"/>
                  </a:lnTo>
                  <a:lnTo>
                    <a:pt x="357187" y="1052512"/>
                  </a:lnTo>
                  <a:lnTo>
                    <a:pt x="619125" y="904875"/>
                  </a:lnTo>
                  <a:lnTo>
                    <a:pt x="795337" y="809625"/>
                  </a:lnTo>
                  <a:lnTo>
                    <a:pt x="1019175" y="719137"/>
                  </a:lnTo>
                  <a:lnTo>
                    <a:pt x="1166812" y="633412"/>
                  </a:lnTo>
                  <a:lnTo>
                    <a:pt x="1381125" y="461962"/>
                  </a:lnTo>
                  <a:lnTo>
                    <a:pt x="1443037" y="423862"/>
                  </a:lnTo>
                  <a:lnTo>
                    <a:pt x="1514475" y="400050"/>
                  </a:lnTo>
                  <a:lnTo>
                    <a:pt x="1576387" y="257175"/>
                  </a:lnTo>
                  <a:lnTo>
                    <a:pt x="1624012" y="142875"/>
                  </a:lnTo>
                  <a:lnTo>
                    <a:pt x="1709737" y="52387"/>
                  </a:lnTo>
                  <a:lnTo>
                    <a:pt x="1804987" y="0"/>
                  </a:lnTo>
                  <a:close/>
                </a:path>
              </a:pathLst>
            </a:custGeom>
            <a:solidFill>
              <a:srgbClr val="003366">
                <a:alpha val="60000"/>
              </a:srgbClr>
            </a:solidFill>
            <a:ln w="25400" cap="flat" cmpd="sng" algn="ctr">
              <a:solidFill>
                <a:srgbClr val="FF0000"/>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6" name="フリーフォーム 45"/>
            <p:cNvSpPr/>
            <p:nvPr/>
          </p:nvSpPr>
          <p:spPr bwMode="auto">
            <a:xfrm>
              <a:off x="4232920" y="3789040"/>
              <a:ext cx="1876425" cy="1314450"/>
            </a:xfrm>
            <a:custGeom>
              <a:avLst/>
              <a:gdLst>
                <a:gd name="connsiteX0" fmla="*/ 1362075 w 1876425"/>
                <a:gd name="connsiteY0" fmla="*/ 762000 h 1314450"/>
                <a:gd name="connsiteX1" fmla="*/ 1362075 w 1876425"/>
                <a:gd name="connsiteY1" fmla="*/ 762000 h 1314450"/>
                <a:gd name="connsiteX2" fmla="*/ 1776413 w 1876425"/>
                <a:gd name="connsiteY2" fmla="*/ 457200 h 1314450"/>
                <a:gd name="connsiteX3" fmla="*/ 1871663 w 1876425"/>
                <a:gd name="connsiteY3" fmla="*/ 347662 h 1314450"/>
                <a:gd name="connsiteX4" fmla="*/ 1876425 w 1876425"/>
                <a:gd name="connsiteY4" fmla="*/ 266700 h 1314450"/>
                <a:gd name="connsiteX5" fmla="*/ 1866900 w 1876425"/>
                <a:gd name="connsiteY5" fmla="*/ 157162 h 1314450"/>
                <a:gd name="connsiteX6" fmla="*/ 1814513 w 1876425"/>
                <a:gd name="connsiteY6" fmla="*/ 47625 h 1314450"/>
                <a:gd name="connsiteX7" fmla="*/ 1728788 w 1876425"/>
                <a:gd name="connsiteY7" fmla="*/ 19050 h 1314450"/>
                <a:gd name="connsiteX8" fmla="*/ 1647825 w 1876425"/>
                <a:gd name="connsiteY8" fmla="*/ 0 h 1314450"/>
                <a:gd name="connsiteX9" fmla="*/ 1547813 w 1876425"/>
                <a:gd name="connsiteY9" fmla="*/ 33337 h 1314450"/>
                <a:gd name="connsiteX10" fmla="*/ 1476375 w 1876425"/>
                <a:gd name="connsiteY10" fmla="*/ 100012 h 1314450"/>
                <a:gd name="connsiteX11" fmla="*/ 1371600 w 1876425"/>
                <a:gd name="connsiteY11" fmla="*/ 166687 h 1314450"/>
                <a:gd name="connsiteX12" fmla="*/ 1233488 w 1876425"/>
                <a:gd name="connsiteY12" fmla="*/ 280987 h 1314450"/>
                <a:gd name="connsiteX13" fmla="*/ 1133475 w 1876425"/>
                <a:gd name="connsiteY13" fmla="*/ 347662 h 1314450"/>
                <a:gd name="connsiteX14" fmla="*/ 652463 w 1876425"/>
                <a:gd name="connsiteY14" fmla="*/ 547687 h 1314450"/>
                <a:gd name="connsiteX15" fmla="*/ 409575 w 1876425"/>
                <a:gd name="connsiteY15" fmla="*/ 709612 h 1314450"/>
                <a:gd name="connsiteX16" fmla="*/ 257175 w 1876425"/>
                <a:gd name="connsiteY16" fmla="*/ 842962 h 1314450"/>
                <a:gd name="connsiteX17" fmla="*/ 76200 w 1876425"/>
                <a:gd name="connsiteY17" fmla="*/ 957262 h 1314450"/>
                <a:gd name="connsiteX18" fmla="*/ 19050 w 1876425"/>
                <a:gd name="connsiteY18" fmla="*/ 1014412 h 1314450"/>
                <a:gd name="connsiteX19" fmla="*/ 0 w 1876425"/>
                <a:gd name="connsiteY19" fmla="*/ 1090612 h 1314450"/>
                <a:gd name="connsiteX20" fmla="*/ 61913 w 1876425"/>
                <a:gd name="connsiteY20" fmla="*/ 1162050 h 1314450"/>
                <a:gd name="connsiteX21" fmla="*/ 200025 w 1876425"/>
                <a:gd name="connsiteY21" fmla="*/ 1228725 h 1314450"/>
                <a:gd name="connsiteX22" fmla="*/ 419100 w 1876425"/>
                <a:gd name="connsiteY22" fmla="*/ 1281112 h 1314450"/>
                <a:gd name="connsiteX23" fmla="*/ 723900 w 1876425"/>
                <a:gd name="connsiteY23" fmla="*/ 1314450 h 1314450"/>
                <a:gd name="connsiteX24" fmla="*/ 795338 w 1876425"/>
                <a:gd name="connsiteY24" fmla="*/ 1304925 h 1314450"/>
                <a:gd name="connsiteX25" fmla="*/ 1362075 w 1876425"/>
                <a:gd name="connsiteY25" fmla="*/ 76200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6425" h="1314450">
                  <a:moveTo>
                    <a:pt x="1362075" y="762000"/>
                  </a:moveTo>
                  <a:lnTo>
                    <a:pt x="1362075" y="762000"/>
                  </a:lnTo>
                  <a:lnTo>
                    <a:pt x="1776413" y="457200"/>
                  </a:lnTo>
                  <a:lnTo>
                    <a:pt x="1871663" y="347662"/>
                  </a:lnTo>
                  <a:lnTo>
                    <a:pt x="1876425" y="266700"/>
                  </a:lnTo>
                  <a:lnTo>
                    <a:pt x="1866900" y="157162"/>
                  </a:lnTo>
                  <a:lnTo>
                    <a:pt x="1814513" y="47625"/>
                  </a:lnTo>
                  <a:lnTo>
                    <a:pt x="1728788" y="19050"/>
                  </a:lnTo>
                  <a:lnTo>
                    <a:pt x="1647825" y="0"/>
                  </a:lnTo>
                  <a:lnTo>
                    <a:pt x="1547813" y="33337"/>
                  </a:lnTo>
                  <a:lnTo>
                    <a:pt x="1476375" y="100012"/>
                  </a:lnTo>
                  <a:lnTo>
                    <a:pt x="1371600" y="166687"/>
                  </a:lnTo>
                  <a:lnTo>
                    <a:pt x="1233488" y="280987"/>
                  </a:lnTo>
                  <a:lnTo>
                    <a:pt x="1133475" y="347662"/>
                  </a:lnTo>
                  <a:lnTo>
                    <a:pt x="652463" y="547687"/>
                  </a:lnTo>
                  <a:lnTo>
                    <a:pt x="409575" y="709612"/>
                  </a:lnTo>
                  <a:lnTo>
                    <a:pt x="257175" y="842962"/>
                  </a:lnTo>
                  <a:lnTo>
                    <a:pt x="76200" y="957262"/>
                  </a:lnTo>
                  <a:lnTo>
                    <a:pt x="19050" y="1014412"/>
                  </a:lnTo>
                  <a:lnTo>
                    <a:pt x="0" y="1090612"/>
                  </a:lnTo>
                  <a:lnTo>
                    <a:pt x="61913" y="1162050"/>
                  </a:lnTo>
                  <a:lnTo>
                    <a:pt x="200025" y="1228725"/>
                  </a:lnTo>
                  <a:lnTo>
                    <a:pt x="419100" y="1281112"/>
                  </a:lnTo>
                  <a:lnTo>
                    <a:pt x="723900" y="1314450"/>
                  </a:lnTo>
                  <a:lnTo>
                    <a:pt x="795338" y="1304925"/>
                  </a:lnTo>
                  <a:lnTo>
                    <a:pt x="1362075" y="762000"/>
                  </a:lnTo>
                  <a:close/>
                </a:path>
              </a:pathLst>
            </a:custGeom>
            <a:solidFill>
              <a:srgbClr val="003366">
                <a:alpha val="60000"/>
              </a:srgbClr>
            </a:solidFill>
            <a:ln w="25400" cap="flat" cmpd="sng" algn="ctr">
              <a:solidFill>
                <a:srgbClr val="FF0000"/>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7" name="線吹き出し 1 (枠付き) 46"/>
            <p:cNvSpPr/>
            <p:nvPr/>
          </p:nvSpPr>
          <p:spPr bwMode="auto">
            <a:xfrm>
              <a:off x="776288" y="549274"/>
              <a:ext cx="2460625" cy="791493"/>
            </a:xfrm>
            <a:prstGeom prst="borderCallout1">
              <a:avLst>
                <a:gd name="adj1" fmla="val 32687"/>
                <a:gd name="adj2" fmla="val 99919"/>
                <a:gd name="adj3" fmla="val 104030"/>
                <a:gd name="adj4" fmla="val 125331"/>
              </a:avLst>
            </a:prstGeom>
            <a:solidFill>
              <a:schemeClr val="bg1">
                <a:alpha val="80000"/>
              </a:schemeClr>
            </a:solidFill>
            <a:ln w="28575" cap="flat" cmpd="sng" algn="ctr">
              <a:solidFill>
                <a:schemeClr val="tx1"/>
              </a:solidFill>
              <a:prstDash val="solid"/>
              <a:round/>
              <a:headEnd type="none" w="med" len="med"/>
              <a:tailEnd type="triangle" w="med" len="med"/>
            </a:ln>
            <a:effectLst/>
            <a:extLst/>
          </p:spPr>
          <p:txBody>
            <a:bodyPr/>
            <a:lstStyle/>
            <a:p>
              <a:pPr algn="ctr">
                <a:defRPr/>
              </a:pPr>
              <a:r>
                <a:rPr kumimoji="0" lang="en-US" altLang="ja-JP" sz="1800" b="1" dirty="0" smtClean="0">
                  <a:latin typeface="+mj-ea"/>
                  <a:ea typeface="+mj-ea"/>
                  <a:cs typeface="ヒラギノ角ゴ ProN W3" charset="0"/>
                  <a:sym typeface="Gill Sans" charset="0"/>
                </a:rPr>
                <a:t>13</a:t>
              </a:r>
              <a:r>
                <a:rPr kumimoji="0" lang="ja-JP" altLang="en-US" sz="1800" b="1" dirty="0">
                  <a:latin typeface="+mj-ea"/>
                  <a:ea typeface="+mj-ea"/>
                  <a:cs typeface="ヒラギノ角ゴ ProN W3" charset="0"/>
                  <a:sym typeface="Gill Sans" charset="0"/>
                </a:rPr>
                <a:t>時</a:t>
              </a:r>
              <a:r>
                <a:rPr kumimoji="0" lang="en-US" altLang="ja-JP" sz="1800" b="1" dirty="0">
                  <a:latin typeface="+mj-ea"/>
                  <a:ea typeface="+mj-ea"/>
                  <a:cs typeface="ヒラギノ角ゴ ProN W3" charset="0"/>
                  <a:sym typeface="Gill Sans" charset="0"/>
                </a:rPr>
                <a:t>30</a:t>
              </a:r>
              <a:r>
                <a:rPr kumimoji="0" lang="ja-JP" altLang="en-US" sz="1800" b="1" dirty="0">
                  <a:latin typeface="+mj-ea"/>
                  <a:ea typeface="+mj-ea"/>
                  <a:cs typeface="ヒラギノ角ゴ ProN W3" charset="0"/>
                  <a:sym typeface="Gill Sans" charset="0"/>
                </a:rPr>
                <a:t>分</a:t>
              </a:r>
              <a:endParaRPr kumimoji="0" lang="en-US" altLang="ja-JP" sz="1800" b="1" dirty="0">
                <a:latin typeface="+mj-ea"/>
                <a:ea typeface="+mj-ea"/>
                <a:cs typeface="ヒラギノ角ゴ ProN W3" charset="0"/>
                <a:sym typeface="Gill Sans" charset="0"/>
              </a:endParaRPr>
            </a:p>
            <a:p>
              <a:pPr>
                <a:defRPr/>
              </a:pPr>
              <a:r>
                <a:rPr kumimoji="0" lang="ja-JP" altLang="en-US" sz="1200" b="1" dirty="0">
                  <a:latin typeface="+mj-ea"/>
                  <a:ea typeface="+mj-ea"/>
                  <a:cs typeface="ヒラギノ角ゴ ProN W3" charset="0"/>
                  <a:sym typeface="Gill Sans" charset="0"/>
                </a:rPr>
                <a:t>　</a:t>
              </a:r>
              <a:r>
                <a:rPr kumimoji="0" lang="ja-JP" altLang="en-US" sz="1200" b="1" dirty="0" smtClean="0">
                  <a:latin typeface="+mj-ea"/>
                  <a:ea typeface="+mj-ea"/>
                  <a:cs typeface="ヒラギノ角ゴ ProN W3" charset="0"/>
                  <a:sym typeface="Gill Sans" charset="0"/>
                </a:rPr>
                <a:t>　 </a:t>
              </a:r>
              <a:r>
                <a:rPr kumimoji="0" lang="ja-JP" altLang="en-US" sz="1200" b="1" dirty="0" err="1" smtClean="0">
                  <a:latin typeface="+mj-ea"/>
                  <a:ea typeface="+mj-ea"/>
                  <a:cs typeface="ヒラギノ角ゴ ProN W3" charset="0"/>
                  <a:sym typeface="Gill Sans" charset="0"/>
                </a:rPr>
                <a:t>す</a:t>
              </a:r>
              <a:r>
                <a:rPr kumimoji="0" lang="ja-JP" altLang="en-US" sz="1200" b="1" dirty="0" smtClean="0">
                  <a:latin typeface="+mj-ea"/>
                  <a:ea typeface="+mj-ea"/>
                  <a:cs typeface="ヒラギノ角ゴ ProN W3" charset="0"/>
                  <a:sym typeface="Gill Sans" charset="0"/>
                </a:rPr>
                <a:t>いろ</a:t>
              </a:r>
              <a:endParaRPr kumimoji="0" lang="en-US" altLang="ja-JP" sz="1200" b="1" dirty="0" smtClean="0">
                <a:latin typeface="+mj-ea"/>
                <a:ea typeface="+mj-ea"/>
                <a:cs typeface="ヒラギノ角ゴ ProN W3" charset="0"/>
                <a:sym typeface="Gill Sans" charset="0"/>
              </a:endParaRPr>
            </a:p>
            <a:p>
              <a:pPr algn="ctr">
                <a:defRPr/>
              </a:pPr>
              <a:r>
                <a:rPr kumimoji="0" lang="ja-JP" altLang="en-US" sz="1800" b="1" dirty="0" smtClean="0">
                  <a:latin typeface="+mj-ea"/>
                  <a:ea typeface="+mj-ea"/>
                  <a:cs typeface="ヒラギノ角ゴ ProN W3" charset="0"/>
                  <a:sym typeface="Gill Sans" charset="0"/>
                </a:rPr>
                <a:t>水路</a:t>
              </a:r>
              <a:r>
                <a:rPr kumimoji="0" lang="ja-JP" altLang="en-US" sz="1800" b="1" dirty="0">
                  <a:latin typeface="+mj-ea"/>
                  <a:ea typeface="+mj-ea"/>
                  <a:cs typeface="ヒラギノ角ゴ ProN W3" charset="0"/>
                  <a:sym typeface="Gill Sans" charset="0"/>
                </a:rPr>
                <a:t>があふれる</a:t>
              </a:r>
            </a:p>
          </p:txBody>
        </p:sp>
        <p:sp>
          <p:nvSpPr>
            <p:cNvPr id="70" name="線吹き出し 1 (枠付き) 69"/>
            <p:cNvSpPr/>
            <p:nvPr/>
          </p:nvSpPr>
          <p:spPr bwMode="auto">
            <a:xfrm>
              <a:off x="4605337" y="5329011"/>
              <a:ext cx="2460625" cy="797768"/>
            </a:xfrm>
            <a:prstGeom prst="borderCallout1">
              <a:avLst>
                <a:gd name="adj1" fmla="val 2442"/>
                <a:gd name="adj2" fmla="val 49157"/>
                <a:gd name="adj3" fmla="val -95759"/>
                <a:gd name="adj4" fmla="val 22290"/>
              </a:avLst>
            </a:prstGeom>
            <a:solidFill>
              <a:schemeClr val="bg1">
                <a:alpha val="80000"/>
              </a:schemeClr>
            </a:solidFill>
            <a:ln w="28575" cap="flat" cmpd="sng" algn="ctr">
              <a:solidFill>
                <a:schemeClr val="tx1"/>
              </a:solidFill>
              <a:prstDash val="solid"/>
              <a:round/>
              <a:headEnd type="none" w="med" len="med"/>
              <a:tailEnd type="triangle" w="med" len="med"/>
            </a:ln>
            <a:effectLst/>
            <a:extLst/>
          </p:spPr>
          <p:txBody>
            <a:bodyPr/>
            <a:lstStyle/>
            <a:p>
              <a:pPr algn="ctr">
                <a:defRPr/>
              </a:pPr>
              <a:r>
                <a:rPr kumimoji="0" lang="en-US" altLang="ja-JP" sz="1800" b="1" dirty="0" smtClean="0">
                  <a:latin typeface="+mj-ea"/>
                  <a:ea typeface="+mj-ea"/>
                  <a:cs typeface="ヒラギノ角ゴ ProN W3" charset="0"/>
                  <a:sym typeface="Gill Sans" charset="0"/>
                </a:rPr>
                <a:t>13</a:t>
              </a:r>
              <a:r>
                <a:rPr kumimoji="0" lang="ja-JP" altLang="en-US" sz="1800" b="1" dirty="0">
                  <a:latin typeface="+mj-ea"/>
                  <a:ea typeface="+mj-ea"/>
                  <a:cs typeface="ヒラギノ角ゴ ProN W3" charset="0"/>
                  <a:sym typeface="Gill Sans" charset="0"/>
                </a:rPr>
                <a:t>時</a:t>
              </a:r>
              <a:r>
                <a:rPr kumimoji="0" lang="en-US" altLang="ja-JP" sz="1800" b="1" dirty="0">
                  <a:latin typeface="+mj-ea"/>
                  <a:ea typeface="+mj-ea"/>
                  <a:cs typeface="ヒラギノ角ゴ ProN W3" charset="0"/>
                  <a:sym typeface="Gill Sans" charset="0"/>
                </a:rPr>
                <a:t>30</a:t>
              </a:r>
              <a:r>
                <a:rPr kumimoji="0" lang="ja-JP" altLang="en-US" sz="1800" b="1" dirty="0">
                  <a:latin typeface="+mj-ea"/>
                  <a:ea typeface="+mj-ea"/>
                  <a:cs typeface="ヒラギノ角ゴ ProN W3" charset="0"/>
                  <a:sym typeface="Gill Sans" charset="0"/>
                </a:rPr>
                <a:t>分</a:t>
              </a:r>
              <a:endParaRPr kumimoji="0" lang="en-US" altLang="ja-JP" sz="1800" b="1" dirty="0">
                <a:latin typeface="+mj-ea"/>
                <a:ea typeface="+mj-ea"/>
                <a:cs typeface="ヒラギノ角ゴ ProN W3" charset="0"/>
                <a:sym typeface="Gill Sans" charset="0"/>
              </a:endParaRPr>
            </a:p>
            <a:p>
              <a:pPr>
                <a:defRPr/>
              </a:pPr>
              <a:r>
                <a:rPr kumimoji="0" lang="ja-JP" altLang="en-US" sz="1200" b="1" dirty="0" smtClean="0">
                  <a:latin typeface="+mj-ea"/>
                  <a:cs typeface="ヒラギノ角ゴ ProN W3" charset="0"/>
                  <a:sym typeface="Gill Sans" charset="0"/>
                </a:rPr>
                <a:t>       </a:t>
              </a:r>
              <a:r>
                <a:rPr kumimoji="0" lang="ja-JP" altLang="en-US" sz="1200" b="1" dirty="0" err="1" smtClean="0">
                  <a:latin typeface="+mj-ea"/>
                  <a:cs typeface="ヒラギノ角ゴ ProN W3" charset="0"/>
                  <a:sym typeface="Gill Sans" charset="0"/>
                </a:rPr>
                <a:t>す</a:t>
              </a:r>
              <a:r>
                <a:rPr kumimoji="0" lang="ja-JP" altLang="en-US" sz="1200" b="1" dirty="0">
                  <a:latin typeface="+mj-ea"/>
                  <a:cs typeface="ヒラギノ角ゴ ProN W3" charset="0"/>
                  <a:sym typeface="Gill Sans" charset="0"/>
                </a:rPr>
                <a:t>いろ</a:t>
              </a:r>
              <a:endParaRPr kumimoji="0" lang="en-US" altLang="ja-JP" sz="1200" b="1" dirty="0">
                <a:latin typeface="+mj-ea"/>
                <a:cs typeface="ヒラギノ角ゴ ProN W3" charset="0"/>
                <a:sym typeface="Gill Sans" charset="0"/>
              </a:endParaRPr>
            </a:p>
            <a:p>
              <a:pPr algn="ctr">
                <a:defRPr/>
              </a:pPr>
              <a:r>
                <a:rPr kumimoji="0" lang="ja-JP" altLang="en-US" sz="1800" b="1" dirty="0">
                  <a:latin typeface="+mj-ea"/>
                  <a:cs typeface="ヒラギノ角ゴ ProN W3" charset="0"/>
                  <a:sym typeface="Gill Sans" charset="0"/>
                </a:rPr>
                <a:t>水路があふれる</a:t>
              </a:r>
            </a:p>
          </p:txBody>
        </p:sp>
      </p:grpSp>
      <p:grpSp>
        <p:nvGrpSpPr>
          <p:cNvPr id="71" name="グループ化 70"/>
          <p:cNvGrpSpPr/>
          <p:nvPr/>
        </p:nvGrpSpPr>
        <p:grpSpPr>
          <a:xfrm>
            <a:off x="-88901" y="-239316"/>
            <a:ext cx="9486900" cy="7124700"/>
            <a:chOff x="-141412" y="-123825"/>
            <a:chExt cx="9486900" cy="7124700"/>
          </a:xfrm>
        </p:grpSpPr>
        <p:sp>
          <p:nvSpPr>
            <p:cNvPr id="72" name="フリーフォーム 71"/>
            <p:cNvSpPr/>
            <p:nvPr/>
          </p:nvSpPr>
          <p:spPr bwMode="auto">
            <a:xfrm>
              <a:off x="-141412" y="-123825"/>
              <a:ext cx="9486900" cy="7124700"/>
            </a:xfrm>
            <a:custGeom>
              <a:avLst/>
              <a:gdLst>
                <a:gd name="connsiteX0" fmla="*/ 6772275 w 9486900"/>
                <a:gd name="connsiteY0" fmla="*/ 133350 h 7124700"/>
                <a:gd name="connsiteX1" fmla="*/ 6172200 w 9486900"/>
                <a:gd name="connsiteY1" fmla="*/ 914400 h 7124700"/>
                <a:gd name="connsiteX2" fmla="*/ 5972175 w 9486900"/>
                <a:gd name="connsiteY2" fmla="*/ 1228725 h 7124700"/>
                <a:gd name="connsiteX3" fmla="*/ 5657850 w 9486900"/>
                <a:gd name="connsiteY3" fmla="*/ 1390650 h 7124700"/>
                <a:gd name="connsiteX4" fmla="*/ 4181475 w 9486900"/>
                <a:gd name="connsiteY4" fmla="*/ 2695575 h 7124700"/>
                <a:gd name="connsiteX5" fmla="*/ 4267200 w 9486900"/>
                <a:gd name="connsiteY5" fmla="*/ 3219450 h 7124700"/>
                <a:gd name="connsiteX6" fmla="*/ 3952875 w 9486900"/>
                <a:gd name="connsiteY6" fmla="*/ 3295650 h 7124700"/>
                <a:gd name="connsiteX7" fmla="*/ 3524250 w 9486900"/>
                <a:gd name="connsiteY7" fmla="*/ 3467100 h 7124700"/>
                <a:gd name="connsiteX8" fmla="*/ 3190875 w 9486900"/>
                <a:gd name="connsiteY8" fmla="*/ 3638550 h 7124700"/>
                <a:gd name="connsiteX9" fmla="*/ 2686050 w 9486900"/>
                <a:gd name="connsiteY9" fmla="*/ 3981450 h 7124700"/>
                <a:gd name="connsiteX10" fmla="*/ 2352675 w 9486900"/>
                <a:gd name="connsiteY10" fmla="*/ 4210050 h 7124700"/>
                <a:gd name="connsiteX11" fmla="*/ 2305050 w 9486900"/>
                <a:gd name="connsiteY11" fmla="*/ 4371975 h 7124700"/>
                <a:gd name="connsiteX12" fmla="*/ 2238375 w 9486900"/>
                <a:gd name="connsiteY12" fmla="*/ 4457700 h 7124700"/>
                <a:gd name="connsiteX13" fmla="*/ 2028825 w 9486900"/>
                <a:gd name="connsiteY13" fmla="*/ 4552950 h 7124700"/>
                <a:gd name="connsiteX14" fmla="*/ 1752600 w 9486900"/>
                <a:gd name="connsiteY14" fmla="*/ 4591050 h 7124700"/>
                <a:gd name="connsiteX15" fmla="*/ 1543050 w 9486900"/>
                <a:gd name="connsiteY15" fmla="*/ 4638675 h 7124700"/>
                <a:gd name="connsiteX16" fmla="*/ 1400175 w 9486900"/>
                <a:gd name="connsiteY16" fmla="*/ 4695825 h 7124700"/>
                <a:gd name="connsiteX17" fmla="*/ 1295400 w 9486900"/>
                <a:gd name="connsiteY17" fmla="*/ 4733925 h 7124700"/>
                <a:gd name="connsiteX18" fmla="*/ 1228725 w 9486900"/>
                <a:gd name="connsiteY18" fmla="*/ 4867275 h 7124700"/>
                <a:gd name="connsiteX19" fmla="*/ 990600 w 9486900"/>
                <a:gd name="connsiteY19" fmla="*/ 5114925 h 7124700"/>
                <a:gd name="connsiteX20" fmla="*/ 533400 w 9486900"/>
                <a:gd name="connsiteY20" fmla="*/ 5524500 h 7124700"/>
                <a:gd name="connsiteX21" fmla="*/ 0 w 9486900"/>
                <a:gd name="connsiteY21" fmla="*/ 5829300 h 7124700"/>
                <a:gd name="connsiteX22" fmla="*/ 9525 w 9486900"/>
                <a:gd name="connsiteY22" fmla="*/ 7115175 h 7124700"/>
                <a:gd name="connsiteX23" fmla="*/ 628650 w 9486900"/>
                <a:gd name="connsiteY23" fmla="*/ 7124700 h 7124700"/>
                <a:gd name="connsiteX24" fmla="*/ 1247775 w 9486900"/>
                <a:gd name="connsiteY24" fmla="*/ 6410325 h 7124700"/>
                <a:gd name="connsiteX25" fmla="*/ 1514475 w 9486900"/>
                <a:gd name="connsiteY25" fmla="*/ 6172200 h 7124700"/>
                <a:gd name="connsiteX26" fmla="*/ 1800225 w 9486900"/>
                <a:gd name="connsiteY26" fmla="*/ 5638800 h 7124700"/>
                <a:gd name="connsiteX27" fmla="*/ 2362200 w 9486900"/>
                <a:gd name="connsiteY27" fmla="*/ 5676900 h 7124700"/>
                <a:gd name="connsiteX28" fmla="*/ 3095625 w 9486900"/>
                <a:gd name="connsiteY28" fmla="*/ 5305425 h 7124700"/>
                <a:gd name="connsiteX29" fmla="*/ 3867150 w 9486900"/>
                <a:gd name="connsiteY29" fmla="*/ 4914900 h 7124700"/>
                <a:gd name="connsiteX30" fmla="*/ 4819650 w 9486900"/>
                <a:gd name="connsiteY30" fmla="*/ 4410075 h 7124700"/>
                <a:gd name="connsiteX31" fmla="*/ 5362575 w 9486900"/>
                <a:gd name="connsiteY31" fmla="*/ 4124325 h 7124700"/>
                <a:gd name="connsiteX32" fmla="*/ 5695950 w 9486900"/>
                <a:gd name="connsiteY32" fmla="*/ 3981450 h 7124700"/>
                <a:gd name="connsiteX33" fmla="*/ 6115050 w 9486900"/>
                <a:gd name="connsiteY33" fmla="*/ 3438525 h 7124700"/>
                <a:gd name="connsiteX34" fmla="*/ 6715125 w 9486900"/>
                <a:gd name="connsiteY34" fmla="*/ 2867025 h 7124700"/>
                <a:gd name="connsiteX35" fmla="*/ 7534275 w 9486900"/>
                <a:gd name="connsiteY35" fmla="*/ 1981200 h 7124700"/>
                <a:gd name="connsiteX36" fmla="*/ 9486900 w 9486900"/>
                <a:gd name="connsiteY36" fmla="*/ 0 h 7124700"/>
                <a:gd name="connsiteX0" fmla="*/ 6877050 w 9486900"/>
                <a:gd name="connsiteY0" fmla="*/ 0 h 7124700"/>
                <a:gd name="connsiteX1" fmla="*/ 6172200 w 9486900"/>
                <a:gd name="connsiteY1" fmla="*/ 914400 h 7124700"/>
                <a:gd name="connsiteX2" fmla="*/ 5972175 w 9486900"/>
                <a:gd name="connsiteY2" fmla="*/ 1228725 h 7124700"/>
                <a:gd name="connsiteX3" fmla="*/ 5657850 w 9486900"/>
                <a:gd name="connsiteY3" fmla="*/ 1390650 h 7124700"/>
                <a:gd name="connsiteX4" fmla="*/ 4181475 w 9486900"/>
                <a:gd name="connsiteY4" fmla="*/ 2695575 h 7124700"/>
                <a:gd name="connsiteX5" fmla="*/ 4267200 w 9486900"/>
                <a:gd name="connsiteY5" fmla="*/ 3219450 h 7124700"/>
                <a:gd name="connsiteX6" fmla="*/ 3952875 w 9486900"/>
                <a:gd name="connsiteY6" fmla="*/ 3295650 h 7124700"/>
                <a:gd name="connsiteX7" fmla="*/ 3524250 w 9486900"/>
                <a:gd name="connsiteY7" fmla="*/ 3467100 h 7124700"/>
                <a:gd name="connsiteX8" fmla="*/ 3190875 w 9486900"/>
                <a:gd name="connsiteY8" fmla="*/ 3638550 h 7124700"/>
                <a:gd name="connsiteX9" fmla="*/ 2686050 w 9486900"/>
                <a:gd name="connsiteY9" fmla="*/ 3981450 h 7124700"/>
                <a:gd name="connsiteX10" fmla="*/ 2352675 w 9486900"/>
                <a:gd name="connsiteY10" fmla="*/ 4210050 h 7124700"/>
                <a:gd name="connsiteX11" fmla="*/ 2305050 w 9486900"/>
                <a:gd name="connsiteY11" fmla="*/ 4371975 h 7124700"/>
                <a:gd name="connsiteX12" fmla="*/ 2238375 w 9486900"/>
                <a:gd name="connsiteY12" fmla="*/ 4457700 h 7124700"/>
                <a:gd name="connsiteX13" fmla="*/ 2028825 w 9486900"/>
                <a:gd name="connsiteY13" fmla="*/ 4552950 h 7124700"/>
                <a:gd name="connsiteX14" fmla="*/ 1752600 w 9486900"/>
                <a:gd name="connsiteY14" fmla="*/ 4591050 h 7124700"/>
                <a:gd name="connsiteX15" fmla="*/ 1543050 w 9486900"/>
                <a:gd name="connsiteY15" fmla="*/ 4638675 h 7124700"/>
                <a:gd name="connsiteX16" fmla="*/ 1400175 w 9486900"/>
                <a:gd name="connsiteY16" fmla="*/ 4695825 h 7124700"/>
                <a:gd name="connsiteX17" fmla="*/ 1295400 w 9486900"/>
                <a:gd name="connsiteY17" fmla="*/ 4733925 h 7124700"/>
                <a:gd name="connsiteX18" fmla="*/ 1228725 w 9486900"/>
                <a:gd name="connsiteY18" fmla="*/ 4867275 h 7124700"/>
                <a:gd name="connsiteX19" fmla="*/ 990600 w 9486900"/>
                <a:gd name="connsiteY19" fmla="*/ 5114925 h 7124700"/>
                <a:gd name="connsiteX20" fmla="*/ 533400 w 9486900"/>
                <a:gd name="connsiteY20" fmla="*/ 5524500 h 7124700"/>
                <a:gd name="connsiteX21" fmla="*/ 0 w 9486900"/>
                <a:gd name="connsiteY21" fmla="*/ 5829300 h 7124700"/>
                <a:gd name="connsiteX22" fmla="*/ 9525 w 9486900"/>
                <a:gd name="connsiteY22" fmla="*/ 7115175 h 7124700"/>
                <a:gd name="connsiteX23" fmla="*/ 628650 w 9486900"/>
                <a:gd name="connsiteY23" fmla="*/ 7124700 h 7124700"/>
                <a:gd name="connsiteX24" fmla="*/ 1247775 w 9486900"/>
                <a:gd name="connsiteY24" fmla="*/ 6410325 h 7124700"/>
                <a:gd name="connsiteX25" fmla="*/ 1514475 w 9486900"/>
                <a:gd name="connsiteY25" fmla="*/ 6172200 h 7124700"/>
                <a:gd name="connsiteX26" fmla="*/ 1800225 w 9486900"/>
                <a:gd name="connsiteY26" fmla="*/ 5638800 h 7124700"/>
                <a:gd name="connsiteX27" fmla="*/ 2362200 w 9486900"/>
                <a:gd name="connsiteY27" fmla="*/ 5676900 h 7124700"/>
                <a:gd name="connsiteX28" fmla="*/ 3095625 w 9486900"/>
                <a:gd name="connsiteY28" fmla="*/ 5305425 h 7124700"/>
                <a:gd name="connsiteX29" fmla="*/ 3867150 w 9486900"/>
                <a:gd name="connsiteY29" fmla="*/ 4914900 h 7124700"/>
                <a:gd name="connsiteX30" fmla="*/ 4819650 w 9486900"/>
                <a:gd name="connsiteY30" fmla="*/ 4410075 h 7124700"/>
                <a:gd name="connsiteX31" fmla="*/ 5362575 w 9486900"/>
                <a:gd name="connsiteY31" fmla="*/ 4124325 h 7124700"/>
                <a:gd name="connsiteX32" fmla="*/ 5695950 w 9486900"/>
                <a:gd name="connsiteY32" fmla="*/ 3981450 h 7124700"/>
                <a:gd name="connsiteX33" fmla="*/ 6115050 w 9486900"/>
                <a:gd name="connsiteY33" fmla="*/ 3438525 h 7124700"/>
                <a:gd name="connsiteX34" fmla="*/ 6715125 w 9486900"/>
                <a:gd name="connsiteY34" fmla="*/ 2867025 h 7124700"/>
                <a:gd name="connsiteX35" fmla="*/ 7534275 w 9486900"/>
                <a:gd name="connsiteY35" fmla="*/ 1981200 h 7124700"/>
                <a:gd name="connsiteX36" fmla="*/ 9486900 w 9486900"/>
                <a:gd name="connsiteY36" fmla="*/ 0 h 712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86900" h="7124700">
                  <a:moveTo>
                    <a:pt x="6877050" y="0"/>
                  </a:moveTo>
                  <a:lnTo>
                    <a:pt x="6172200" y="914400"/>
                  </a:lnTo>
                  <a:lnTo>
                    <a:pt x="5972175" y="1228725"/>
                  </a:lnTo>
                  <a:lnTo>
                    <a:pt x="5657850" y="1390650"/>
                  </a:lnTo>
                  <a:lnTo>
                    <a:pt x="4181475" y="2695575"/>
                  </a:lnTo>
                  <a:lnTo>
                    <a:pt x="4267200" y="3219450"/>
                  </a:lnTo>
                  <a:lnTo>
                    <a:pt x="3952875" y="3295650"/>
                  </a:lnTo>
                  <a:lnTo>
                    <a:pt x="3524250" y="3467100"/>
                  </a:lnTo>
                  <a:lnTo>
                    <a:pt x="3190875" y="3638550"/>
                  </a:lnTo>
                  <a:lnTo>
                    <a:pt x="2686050" y="3981450"/>
                  </a:lnTo>
                  <a:lnTo>
                    <a:pt x="2352675" y="4210050"/>
                  </a:lnTo>
                  <a:lnTo>
                    <a:pt x="2305050" y="4371975"/>
                  </a:lnTo>
                  <a:lnTo>
                    <a:pt x="2238375" y="4457700"/>
                  </a:lnTo>
                  <a:lnTo>
                    <a:pt x="2028825" y="4552950"/>
                  </a:lnTo>
                  <a:lnTo>
                    <a:pt x="1752600" y="4591050"/>
                  </a:lnTo>
                  <a:lnTo>
                    <a:pt x="1543050" y="4638675"/>
                  </a:lnTo>
                  <a:lnTo>
                    <a:pt x="1400175" y="4695825"/>
                  </a:lnTo>
                  <a:lnTo>
                    <a:pt x="1295400" y="4733925"/>
                  </a:lnTo>
                  <a:lnTo>
                    <a:pt x="1228725" y="4867275"/>
                  </a:lnTo>
                  <a:lnTo>
                    <a:pt x="990600" y="5114925"/>
                  </a:lnTo>
                  <a:lnTo>
                    <a:pt x="533400" y="5524500"/>
                  </a:lnTo>
                  <a:lnTo>
                    <a:pt x="0" y="5829300"/>
                  </a:lnTo>
                  <a:lnTo>
                    <a:pt x="9525" y="7115175"/>
                  </a:lnTo>
                  <a:lnTo>
                    <a:pt x="628650" y="7124700"/>
                  </a:lnTo>
                  <a:lnTo>
                    <a:pt x="1247775" y="6410325"/>
                  </a:lnTo>
                  <a:lnTo>
                    <a:pt x="1514475" y="6172200"/>
                  </a:lnTo>
                  <a:lnTo>
                    <a:pt x="1800225" y="5638800"/>
                  </a:lnTo>
                  <a:lnTo>
                    <a:pt x="2362200" y="5676900"/>
                  </a:lnTo>
                  <a:lnTo>
                    <a:pt x="3095625" y="5305425"/>
                  </a:lnTo>
                  <a:lnTo>
                    <a:pt x="3867150" y="4914900"/>
                  </a:lnTo>
                  <a:lnTo>
                    <a:pt x="4819650" y="4410075"/>
                  </a:lnTo>
                  <a:lnTo>
                    <a:pt x="5362575" y="4124325"/>
                  </a:lnTo>
                  <a:lnTo>
                    <a:pt x="5695950" y="3981450"/>
                  </a:lnTo>
                  <a:lnTo>
                    <a:pt x="6115050" y="3438525"/>
                  </a:lnTo>
                  <a:lnTo>
                    <a:pt x="6715125" y="2867025"/>
                  </a:lnTo>
                  <a:lnTo>
                    <a:pt x="7534275" y="1981200"/>
                  </a:lnTo>
                  <a:lnTo>
                    <a:pt x="9486900" y="0"/>
                  </a:lnTo>
                </a:path>
              </a:pathLst>
            </a:custGeom>
            <a:solidFill>
              <a:srgbClr val="003366">
                <a:alpha val="89804"/>
              </a:srgbClr>
            </a:solidFill>
            <a:ln w="25400" cap="flat" cmpd="sng" algn="ctr">
              <a:solidFill>
                <a:srgbClr val="FF0000"/>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3" name="線吹き出し 1 (枠付き) 72"/>
            <p:cNvSpPr/>
            <p:nvPr/>
          </p:nvSpPr>
          <p:spPr bwMode="auto">
            <a:xfrm>
              <a:off x="3728864" y="2564904"/>
              <a:ext cx="2460625" cy="654050"/>
            </a:xfrm>
            <a:prstGeom prst="borderCallout1">
              <a:avLst>
                <a:gd name="adj1" fmla="val 32687"/>
                <a:gd name="adj2" fmla="val 99919"/>
                <a:gd name="adj3" fmla="val -2836"/>
                <a:gd name="adj4" fmla="val 99950"/>
              </a:avLst>
            </a:prstGeom>
            <a:solidFill>
              <a:schemeClr val="bg1">
                <a:alpha val="80000"/>
              </a:schemeClr>
            </a:solidFill>
            <a:ln w="28575" cap="flat" cmpd="sng" algn="ctr">
              <a:solidFill>
                <a:schemeClr val="tx1"/>
              </a:solidFill>
              <a:prstDash val="solid"/>
              <a:round/>
              <a:headEnd type="none" w="med" len="med"/>
              <a:tailEnd type="none" w="med" len="med"/>
            </a:ln>
            <a:effectLst/>
            <a:extLst/>
          </p:spPr>
          <p:txBody>
            <a:bodyPr/>
            <a:lstStyle/>
            <a:p>
              <a:pPr algn="ctr">
                <a:defRPr/>
              </a:pPr>
              <a:r>
                <a:rPr kumimoji="0" lang="en-US" altLang="ja-JP" sz="1800" b="1" dirty="0" smtClean="0">
                  <a:latin typeface="+mj-ea"/>
                  <a:ea typeface="+mj-ea"/>
                  <a:cs typeface="ヒラギノ角ゴ ProN W3" charset="0"/>
                  <a:sym typeface="Gill Sans" charset="0"/>
                </a:rPr>
                <a:t>17</a:t>
              </a:r>
              <a:r>
                <a:rPr kumimoji="0" lang="ja-JP" altLang="en-US" sz="1800" b="1" dirty="0" smtClean="0">
                  <a:latin typeface="+mj-ea"/>
                  <a:ea typeface="+mj-ea"/>
                  <a:cs typeface="ヒラギノ角ゴ ProN W3" charset="0"/>
                  <a:sym typeface="Gill Sans" charset="0"/>
                </a:rPr>
                <a:t>時</a:t>
              </a:r>
              <a:endParaRPr kumimoji="0" lang="en-US" altLang="ja-JP" sz="1800" b="1" dirty="0">
                <a:latin typeface="+mj-ea"/>
                <a:ea typeface="+mj-ea"/>
                <a:cs typeface="ヒラギノ角ゴ ProN W3" charset="0"/>
                <a:sym typeface="Gill Sans" charset="0"/>
              </a:endParaRPr>
            </a:p>
            <a:p>
              <a:pPr algn="ctr">
                <a:defRPr/>
              </a:pPr>
              <a:r>
                <a:rPr kumimoji="0" lang="ja-JP" altLang="en-US" sz="1800" b="1" dirty="0">
                  <a:latin typeface="+mj-ea"/>
                  <a:ea typeface="+mj-ea"/>
                  <a:cs typeface="ヒラギノ角ゴ ProN W3" charset="0"/>
                  <a:sym typeface="Gill Sans" charset="0"/>
                </a:rPr>
                <a:t>川があふれる</a:t>
              </a:r>
            </a:p>
          </p:txBody>
        </p:sp>
      </p:grpSp>
      <p:grpSp>
        <p:nvGrpSpPr>
          <p:cNvPr id="74" name="グループ化 73"/>
          <p:cNvGrpSpPr/>
          <p:nvPr/>
        </p:nvGrpSpPr>
        <p:grpSpPr>
          <a:xfrm>
            <a:off x="7075611" y="3207917"/>
            <a:ext cx="2701925" cy="2985911"/>
            <a:chOff x="7023100" y="3076069"/>
            <a:chExt cx="2701925" cy="2945218"/>
          </a:xfrm>
        </p:grpSpPr>
        <p:grpSp>
          <p:nvGrpSpPr>
            <p:cNvPr id="75" name="グループ化 74"/>
            <p:cNvGrpSpPr>
              <a:grpSpLocks/>
            </p:cNvGrpSpPr>
            <p:nvPr/>
          </p:nvGrpSpPr>
          <p:grpSpPr bwMode="auto">
            <a:xfrm>
              <a:off x="7264400" y="3653919"/>
              <a:ext cx="2460625" cy="2367368"/>
              <a:chOff x="7264400" y="3653919"/>
              <a:chExt cx="2460625" cy="2367368"/>
            </a:xfrm>
          </p:grpSpPr>
          <p:sp>
            <p:nvSpPr>
              <p:cNvPr id="79" name="線吹き出し 1 (枠付き) 78"/>
              <p:cNvSpPr/>
              <p:nvPr/>
            </p:nvSpPr>
            <p:spPr bwMode="auto">
              <a:xfrm>
                <a:off x="7264400" y="5224462"/>
                <a:ext cx="2460625" cy="796825"/>
              </a:xfrm>
              <a:prstGeom prst="borderCallout1">
                <a:avLst>
                  <a:gd name="adj1" fmla="val 2442"/>
                  <a:gd name="adj2" fmla="val 50970"/>
                  <a:gd name="adj3" fmla="val -55260"/>
                  <a:gd name="adj4" fmla="val 22447"/>
                </a:avLst>
              </a:prstGeom>
              <a:solidFill>
                <a:schemeClr val="bg1">
                  <a:alpha val="80000"/>
                </a:schemeClr>
              </a:solidFill>
              <a:ln w="28575" cap="flat" cmpd="sng" algn="ctr">
                <a:solidFill>
                  <a:schemeClr val="tx1"/>
                </a:solidFill>
                <a:prstDash val="solid"/>
                <a:round/>
                <a:headEnd type="none" w="med" len="med"/>
                <a:tailEnd type="triangle" w="med" len="med"/>
              </a:ln>
              <a:effectLst/>
              <a:extLst/>
            </p:spPr>
            <p:txBody>
              <a:bodyPr/>
              <a:lstStyle/>
              <a:p>
                <a:pPr algn="ctr">
                  <a:defRPr/>
                </a:pPr>
                <a:r>
                  <a:rPr kumimoji="0" lang="en-US" altLang="ja-JP" sz="1800" b="1" dirty="0" smtClean="0">
                    <a:latin typeface="+mj-ea"/>
                    <a:ea typeface="+mj-ea"/>
                    <a:cs typeface="ヒラギノ角ゴ ProN W3" charset="0"/>
                    <a:sym typeface="Gill Sans" charset="0"/>
                  </a:rPr>
                  <a:t>16</a:t>
                </a:r>
                <a:r>
                  <a:rPr kumimoji="0" lang="ja-JP" altLang="en-US" sz="1800" b="1" dirty="0" smtClean="0">
                    <a:latin typeface="+mj-ea"/>
                    <a:ea typeface="+mj-ea"/>
                    <a:cs typeface="ヒラギノ角ゴ ProN W3" charset="0"/>
                    <a:sym typeface="Gill Sans" charset="0"/>
                  </a:rPr>
                  <a:t>時</a:t>
                </a:r>
                <a:endParaRPr kumimoji="0" lang="en-US" altLang="ja-JP" sz="1800" b="1" dirty="0">
                  <a:latin typeface="+mj-ea"/>
                  <a:ea typeface="+mj-ea"/>
                  <a:cs typeface="ヒラギノ角ゴ ProN W3" charset="0"/>
                  <a:sym typeface="Gill Sans" charset="0"/>
                </a:endParaRPr>
              </a:p>
              <a:p>
                <a:pPr>
                  <a:defRPr/>
                </a:pPr>
                <a:r>
                  <a:rPr kumimoji="0" lang="ja-JP" altLang="en-US" sz="1200" b="1" dirty="0" smtClean="0">
                    <a:latin typeface="+mj-ea"/>
                    <a:ea typeface="+mj-ea"/>
                    <a:cs typeface="ヒラギノ角ゴ ProN W3" charset="0"/>
                    <a:sym typeface="Gill Sans" charset="0"/>
                  </a:rPr>
                  <a:t>　　　　　くず　　はっせい</a:t>
                </a:r>
                <a:endParaRPr kumimoji="0" lang="en-US" altLang="ja-JP" sz="1200" b="1" dirty="0" smtClean="0">
                  <a:latin typeface="+mj-ea"/>
                  <a:ea typeface="+mj-ea"/>
                  <a:cs typeface="ヒラギノ角ゴ ProN W3" charset="0"/>
                  <a:sym typeface="Gill Sans" charset="0"/>
                </a:endParaRPr>
              </a:p>
              <a:p>
                <a:pPr algn="ctr">
                  <a:defRPr/>
                </a:pPr>
                <a:r>
                  <a:rPr kumimoji="0" lang="ja-JP" altLang="en-US" sz="1800" b="1" dirty="0" smtClean="0">
                    <a:latin typeface="+mj-ea"/>
                    <a:ea typeface="+mj-ea"/>
                    <a:cs typeface="ヒラギノ角ゴ ProN W3" charset="0"/>
                    <a:sym typeface="Gill Sans" charset="0"/>
                  </a:rPr>
                  <a:t>がけ</a:t>
                </a:r>
                <a:r>
                  <a:rPr kumimoji="0" lang="ja-JP" altLang="en-US" sz="1800" b="1" dirty="0">
                    <a:latin typeface="+mj-ea"/>
                    <a:ea typeface="+mj-ea"/>
                    <a:cs typeface="ヒラギノ角ゴ ProN W3" charset="0"/>
                    <a:sym typeface="Gill Sans" charset="0"/>
                  </a:rPr>
                  <a:t>崩れが発生</a:t>
                </a:r>
              </a:p>
            </p:txBody>
          </p:sp>
          <p:cxnSp>
            <p:nvCxnSpPr>
              <p:cNvPr id="80" name="直線矢印コネクタ 79"/>
              <p:cNvCxnSpPr>
                <a:stCxn id="79" idx="3"/>
                <a:endCxn id="77" idx="4"/>
              </p:cNvCxnSpPr>
              <p:nvPr/>
            </p:nvCxnSpPr>
            <p:spPr bwMode="auto">
              <a:xfrm flipH="1" flipV="1">
                <a:off x="8217024" y="4464467"/>
                <a:ext cx="277689" cy="759995"/>
              </a:xfrm>
              <a:prstGeom prst="straightConnector1">
                <a:avLst/>
              </a:prstGeom>
              <a:solidFill>
                <a:srgbClr val="000000"/>
              </a:solidFill>
              <a:ln w="28575"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 name="直線矢印コネクタ 80"/>
              <p:cNvCxnSpPr>
                <a:stCxn id="79" idx="3"/>
                <a:endCxn id="76" idx="5"/>
              </p:cNvCxnSpPr>
              <p:nvPr/>
            </p:nvCxnSpPr>
            <p:spPr bwMode="auto">
              <a:xfrm flipV="1">
                <a:off x="8494713" y="3653919"/>
                <a:ext cx="23813" cy="1570543"/>
              </a:xfrm>
              <a:prstGeom prst="straightConnector1">
                <a:avLst/>
              </a:prstGeom>
              <a:solidFill>
                <a:srgbClr val="000000"/>
              </a:solidFill>
              <a:ln w="28575"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76" name="フリーフォーム 75"/>
            <p:cNvSpPr/>
            <p:nvPr/>
          </p:nvSpPr>
          <p:spPr bwMode="auto">
            <a:xfrm>
              <a:off x="8086726" y="3076069"/>
              <a:ext cx="622300" cy="577850"/>
            </a:xfrm>
            <a:custGeom>
              <a:avLst/>
              <a:gdLst>
                <a:gd name="connsiteX0" fmla="*/ 622300 w 622300"/>
                <a:gd name="connsiteY0" fmla="*/ 292100 h 577850"/>
                <a:gd name="connsiteX1" fmla="*/ 349250 w 622300"/>
                <a:gd name="connsiteY1" fmla="*/ 0 h 577850"/>
                <a:gd name="connsiteX2" fmla="*/ 0 w 622300"/>
                <a:gd name="connsiteY2" fmla="*/ 215900 h 577850"/>
                <a:gd name="connsiteX3" fmla="*/ 50800 w 622300"/>
                <a:gd name="connsiteY3" fmla="*/ 317500 h 577850"/>
                <a:gd name="connsiteX4" fmla="*/ 69850 w 622300"/>
                <a:gd name="connsiteY4" fmla="*/ 552450 h 577850"/>
                <a:gd name="connsiteX5" fmla="*/ 431800 w 622300"/>
                <a:gd name="connsiteY5" fmla="*/ 577850 h 577850"/>
                <a:gd name="connsiteX6" fmla="*/ 412750 w 622300"/>
                <a:gd name="connsiteY6" fmla="*/ 457200 h 577850"/>
                <a:gd name="connsiteX7" fmla="*/ 457200 w 622300"/>
                <a:gd name="connsiteY7" fmla="*/ 387350 h 577850"/>
                <a:gd name="connsiteX8" fmla="*/ 622300 w 622300"/>
                <a:gd name="connsiteY8" fmla="*/ 29210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300" h="577850">
                  <a:moveTo>
                    <a:pt x="622300" y="292100"/>
                  </a:moveTo>
                  <a:lnTo>
                    <a:pt x="349250" y="0"/>
                  </a:lnTo>
                  <a:lnTo>
                    <a:pt x="0" y="215900"/>
                  </a:lnTo>
                  <a:lnTo>
                    <a:pt x="50800" y="317500"/>
                  </a:lnTo>
                  <a:lnTo>
                    <a:pt x="69850" y="552450"/>
                  </a:lnTo>
                  <a:lnTo>
                    <a:pt x="431800" y="577850"/>
                  </a:lnTo>
                  <a:lnTo>
                    <a:pt x="412750" y="457200"/>
                  </a:lnTo>
                  <a:lnTo>
                    <a:pt x="457200" y="387350"/>
                  </a:lnTo>
                  <a:lnTo>
                    <a:pt x="622300" y="2921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7" name="フリーフォーム 76"/>
            <p:cNvSpPr/>
            <p:nvPr/>
          </p:nvSpPr>
          <p:spPr bwMode="auto">
            <a:xfrm>
              <a:off x="7791574" y="3943767"/>
              <a:ext cx="698500" cy="520700"/>
            </a:xfrm>
            <a:custGeom>
              <a:avLst/>
              <a:gdLst>
                <a:gd name="connsiteX0" fmla="*/ 698500 w 698500"/>
                <a:gd name="connsiteY0" fmla="*/ 317500 h 520700"/>
                <a:gd name="connsiteX1" fmla="*/ 260350 w 698500"/>
                <a:gd name="connsiteY1" fmla="*/ 0 h 520700"/>
                <a:gd name="connsiteX2" fmla="*/ 76200 w 698500"/>
                <a:gd name="connsiteY2" fmla="*/ 203200 h 520700"/>
                <a:gd name="connsiteX3" fmla="*/ 0 w 698500"/>
                <a:gd name="connsiteY3" fmla="*/ 419100 h 520700"/>
                <a:gd name="connsiteX4" fmla="*/ 425450 w 698500"/>
                <a:gd name="connsiteY4" fmla="*/ 520700 h 520700"/>
                <a:gd name="connsiteX5" fmla="*/ 698500 w 698500"/>
                <a:gd name="connsiteY5" fmla="*/ 3175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00" h="520700">
                  <a:moveTo>
                    <a:pt x="698500" y="317500"/>
                  </a:moveTo>
                  <a:lnTo>
                    <a:pt x="260350" y="0"/>
                  </a:lnTo>
                  <a:lnTo>
                    <a:pt x="76200" y="203200"/>
                  </a:lnTo>
                  <a:lnTo>
                    <a:pt x="0" y="419100"/>
                  </a:lnTo>
                  <a:lnTo>
                    <a:pt x="425450" y="520700"/>
                  </a:lnTo>
                  <a:lnTo>
                    <a:pt x="698500" y="3175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8" name="フリーフォーム 77"/>
            <p:cNvSpPr/>
            <p:nvPr/>
          </p:nvSpPr>
          <p:spPr bwMode="auto">
            <a:xfrm>
              <a:off x="7023100" y="4425950"/>
              <a:ext cx="787400" cy="628650"/>
            </a:xfrm>
            <a:custGeom>
              <a:avLst/>
              <a:gdLst>
                <a:gd name="connsiteX0" fmla="*/ 57150 w 787400"/>
                <a:gd name="connsiteY0" fmla="*/ 0 h 628650"/>
                <a:gd name="connsiteX1" fmla="*/ 787400 w 787400"/>
                <a:gd name="connsiteY1" fmla="*/ 298450 h 628650"/>
                <a:gd name="connsiteX2" fmla="*/ 755650 w 787400"/>
                <a:gd name="connsiteY2" fmla="*/ 628650 h 628650"/>
                <a:gd name="connsiteX3" fmla="*/ 184150 w 787400"/>
                <a:gd name="connsiteY3" fmla="*/ 482600 h 628650"/>
                <a:gd name="connsiteX4" fmla="*/ 0 w 787400"/>
                <a:gd name="connsiteY4" fmla="*/ 241300 h 628650"/>
                <a:gd name="connsiteX5" fmla="*/ 57150 w 787400"/>
                <a:gd name="connsiteY5"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00" h="628650">
                  <a:moveTo>
                    <a:pt x="57150" y="0"/>
                  </a:moveTo>
                  <a:lnTo>
                    <a:pt x="787400" y="298450"/>
                  </a:lnTo>
                  <a:lnTo>
                    <a:pt x="755650" y="628650"/>
                  </a:lnTo>
                  <a:lnTo>
                    <a:pt x="184150" y="482600"/>
                  </a:lnTo>
                  <a:lnTo>
                    <a:pt x="0" y="241300"/>
                  </a:lnTo>
                  <a:lnTo>
                    <a:pt x="57150" y="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82" name="グループ化 28"/>
          <p:cNvGrpSpPr>
            <a:grpSpLocks/>
          </p:cNvGrpSpPr>
          <p:nvPr/>
        </p:nvGrpSpPr>
        <p:grpSpPr bwMode="auto">
          <a:xfrm>
            <a:off x="2144291" y="4005064"/>
            <a:ext cx="1152525" cy="1400175"/>
            <a:chOff x="1915961" y="4058952"/>
            <a:chExt cx="1062681" cy="1400840"/>
          </a:xfrm>
        </p:grpSpPr>
        <p:sp>
          <p:nvSpPr>
            <p:cNvPr id="83" name="フリーフォーム 82"/>
            <p:cNvSpPr/>
            <p:nvPr/>
          </p:nvSpPr>
          <p:spPr>
            <a:xfrm>
              <a:off x="1915961" y="4078011"/>
              <a:ext cx="1062681" cy="1362722"/>
            </a:xfrm>
            <a:custGeom>
              <a:avLst/>
              <a:gdLst>
                <a:gd name="connsiteX0" fmla="*/ 0 w 1062681"/>
                <a:gd name="connsiteY0" fmla="*/ 38836 h 1362774"/>
                <a:gd name="connsiteX1" fmla="*/ 723752 w 1062681"/>
                <a:gd name="connsiteY1" fmla="*/ 804955 h 1362774"/>
                <a:gd name="connsiteX2" fmla="*/ 857912 w 1062681"/>
                <a:gd name="connsiteY2" fmla="*/ 1059151 h 1362774"/>
                <a:gd name="connsiteX3" fmla="*/ 970888 w 1062681"/>
                <a:gd name="connsiteY3" fmla="*/ 1362774 h 1362774"/>
                <a:gd name="connsiteX4" fmla="*/ 1062681 w 1062681"/>
                <a:gd name="connsiteY4" fmla="*/ 1320408 h 1362774"/>
                <a:gd name="connsiteX5" fmla="*/ 893217 w 1062681"/>
                <a:gd name="connsiteY5" fmla="*/ 970888 h 1362774"/>
                <a:gd name="connsiteX6" fmla="*/ 787301 w 1062681"/>
                <a:gd name="connsiteY6" fmla="*/ 751997 h 1362774"/>
                <a:gd name="connsiteX7" fmla="*/ 63549 w 1062681"/>
                <a:gd name="connsiteY7" fmla="*/ 0 h 1362774"/>
                <a:gd name="connsiteX8" fmla="*/ 0 w 1062681"/>
                <a:gd name="connsiteY8" fmla="*/ 38836 h 136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681" h="1362774">
                  <a:moveTo>
                    <a:pt x="0" y="38836"/>
                  </a:moveTo>
                  <a:lnTo>
                    <a:pt x="723752" y="804955"/>
                  </a:lnTo>
                  <a:lnTo>
                    <a:pt x="857912" y="1059151"/>
                  </a:lnTo>
                  <a:lnTo>
                    <a:pt x="970888" y="1362774"/>
                  </a:lnTo>
                  <a:lnTo>
                    <a:pt x="1062681" y="1320408"/>
                  </a:lnTo>
                  <a:lnTo>
                    <a:pt x="893217" y="970888"/>
                  </a:lnTo>
                  <a:lnTo>
                    <a:pt x="787301" y="751997"/>
                  </a:lnTo>
                  <a:lnTo>
                    <a:pt x="63549" y="0"/>
                  </a:lnTo>
                  <a:lnTo>
                    <a:pt x="0" y="38836"/>
                  </a:ln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sp>
          <p:nvSpPr>
            <p:cNvPr id="84" name="正方形/長方形 83"/>
            <p:cNvSpPr/>
            <p:nvPr/>
          </p:nvSpPr>
          <p:spPr>
            <a:xfrm rot="2701395">
              <a:off x="1913096" y="4069135"/>
              <a:ext cx="73060" cy="52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sp>
          <p:nvSpPr>
            <p:cNvPr id="85" name="正方形/長方形 84"/>
            <p:cNvSpPr/>
            <p:nvPr/>
          </p:nvSpPr>
          <p:spPr>
            <a:xfrm rot="4019006">
              <a:off x="2896735" y="5379350"/>
              <a:ext cx="73060" cy="8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grpSp>
      <p:cxnSp>
        <p:nvCxnSpPr>
          <p:cNvPr id="86" name="直線矢印コネクタ 85"/>
          <p:cNvCxnSpPr/>
          <p:nvPr/>
        </p:nvCxnSpPr>
        <p:spPr>
          <a:xfrm flipV="1">
            <a:off x="2813174" y="3500834"/>
            <a:ext cx="765175" cy="4318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7" name="テキスト ボックス 21"/>
          <p:cNvSpPr txBox="1">
            <a:spLocks noChangeArrowheads="1"/>
          </p:cNvSpPr>
          <p:nvPr/>
        </p:nvSpPr>
        <p:spPr bwMode="auto">
          <a:xfrm rot="-1533277">
            <a:off x="3518024" y="3262709"/>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kumimoji="1" sz="3200">
                <a:solidFill>
                  <a:schemeClr val="tx1"/>
                </a:solidFill>
                <a:latin typeface="Calibri" pitchFamily="34" charset="0"/>
              </a:defRPr>
            </a:lvl1pPr>
            <a:lvl2pPr marL="742950" indent="-285750" eaLnBrk="0" hangingPunct="0">
              <a:spcBef>
                <a:spcPct val="20000"/>
              </a:spcBef>
              <a:buFont typeface="Arial" pitchFamily="34" charset="0"/>
              <a:buChar char="–"/>
              <a:defRPr kumimoji="1" sz="2800">
                <a:solidFill>
                  <a:schemeClr val="tx1"/>
                </a:solidFill>
                <a:latin typeface="Calibri" pitchFamily="34" charset="0"/>
              </a:defRPr>
            </a:lvl2pPr>
            <a:lvl3pPr marL="1143000" indent="-228600" eaLnBrk="0" hangingPunct="0">
              <a:spcBef>
                <a:spcPct val="20000"/>
              </a:spcBef>
              <a:buFont typeface="Arial" pitchFamily="34" charset="0"/>
              <a:buChar char="•"/>
              <a:defRPr kumimoji="1" sz="2400">
                <a:solidFill>
                  <a:schemeClr val="tx1"/>
                </a:solidFill>
                <a:latin typeface="Calibri" pitchFamily="34" charset="0"/>
              </a:defRPr>
            </a:lvl3pPr>
            <a:lvl4pPr marL="1600200" indent="-228600" eaLnBrk="0" hangingPunct="0">
              <a:spcBef>
                <a:spcPct val="20000"/>
              </a:spcBef>
              <a:buFont typeface="Arial" pitchFamily="34" charset="0"/>
              <a:buChar char="–"/>
              <a:defRPr kumimoji="1" sz="2000">
                <a:solidFill>
                  <a:schemeClr val="tx1"/>
                </a:solidFill>
                <a:latin typeface="Calibri" pitchFamily="34" charset="0"/>
              </a:defRPr>
            </a:lvl4pPr>
            <a:lvl5pPr marL="2057400" indent="-228600" eaLnBrk="0" hangingPunct="0">
              <a:spcBef>
                <a:spcPct val="20000"/>
              </a:spcBef>
              <a:buFont typeface="Arial" pitchFamily="34"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9pPr>
          </a:lstStyle>
          <a:p>
            <a:pPr algn="ctr" eaLnBrk="1" hangingPunct="1">
              <a:spcBef>
                <a:spcPct val="0"/>
              </a:spcBef>
              <a:buFontTx/>
              <a:buNone/>
            </a:pPr>
            <a:r>
              <a:rPr lang="ja-JP" altLang="en-US" sz="1200" b="1">
                <a:solidFill>
                  <a:srgbClr val="FFFFFF"/>
                </a:solidFill>
                <a:ea typeface="ＭＳ Ｐゴシック" pitchFamily="50" charset="-128"/>
              </a:rPr>
              <a:t>下流</a:t>
            </a:r>
          </a:p>
        </p:txBody>
      </p:sp>
      <p:sp>
        <p:nvSpPr>
          <p:cNvPr id="88" name="テキスト ボックス 12"/>
          <p:cNvSpPr txBox="1">
            <a:spLocks noChangeArrowheads="1"/>
          </p:cNvSpPr>
          <p:nvPr/>
        </p:nvSpPr>
        <p:spPr bwMode="auto">
          <a:xfrm>
            <a:off x="5445249" y="1278334"/>
            <a:ext cx="4429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kumimoji="1" sz="3200">
                <a:solidFill>
                  <a:schemeClr val="tx1"/>
                </a:solidFill>
                <a:latin typeface="Calibri" pitchFamily="34" charset="0"/>
              </a:defRPr>
            </a:lvl1pPr>
            <a:lvl2pPr marL="742950" indent="-285750" eaLnBrk="0" hangingPunct="0">
              <a:spcBef>
                <a:spcPct val="20000"/>
              </a:spcBef>
              <a:buFont typeface="Arial" pitchFamily="34" charset="0"/>
              <a:buChar char="–"/>
              <a:defRPr kumimoji="1" sz="2800">
                <a:solidFill>
                  <a:schemeClr val="tx1"/>
                </a:solidFill>
                <a:latin typeface="Calibri" pitchFamily="34" charset="0"/>
              </a:defRPr>
            </a:lvl2pPr>
            <a:lvl3pPr marL="1143000" indent="-228600" eaLnBrk="0" hangingPunct="0">
              <a:spcBef>
                <a:spcPct val="20000"/>
              </a:spcBef>
              <a:buFont typeface="Arial" pitchFamily="34" charset="0"/>
              <a:buChar char="•"/>
              <a:defRPr kumimoji="1" sz="2400">
                <a:solidFill>
                  <a:schemeClr val="tx1"/>
                </a:solidFill>
                <a:latin typeface="Calibri" pitchFamily="34" charset="0"/>
              </a:defRPr>
            </a:lvl3pPr>
            <a:lvl4pPr marL="1600200" indent="-228600" eaLnBrk="0" hangingPunct="0">
              <a:spcBef>
                <a:spcPct val="20000"/>
              </a:spcBef>
              <a:buFont typeface="Arial" pitchFamily="34" charset="0"/>
              <a:buChar char="–"/>
              <a:defRPr kumimoji="1" sz="2000">
                <a:solidFill>
                  <a:schemeClr val="tx1"/>
                </a:solidFill>
                <a:latin typeface="Calibri" pitchFamily="34" charset="0"/>
              </a:defRPr>
            </a:lvl4pPr>
            <a:lvl5pPr marL="2057400" indent="-228600" eaLnBrk="0" hangingPunct="0">
              <a:spcBef>
                <a:spcPct val="20000"/>
              </a:spcBef>
              <a:buFont typeface="Arial" pitchFamily="34"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9pPr>
          </a:lstStyle>
          <a:p>
            <a:pPr algn="ctr" eaLnBrk="1" hangingPunct="1">
              <a:spcBef>
                <a:spcPct val="0"/>
              </a:spcBef>
              <a:buFontTx/>
              <a:buNone/>
            </a:pPr>
            <a:r>
              <a:rPr lang="ja-JP" altLang="en-US" sz="2800" b="1">
                <a:solidFill>
                  <a:srgbClr val="77933C"/>
                </a:solidFill>
                <a:ea typeface="ＭＳ Ｐゴシック" pitchFamily="50" charset="-128"/>
              </a:rPr>
              <a:t>Ａ</a:t>
            </a:r>
          </a:p>
        </p:txBody>
      </p:sp>
      <p:sp>
        <p:nvSpPr>
          <p:cNvPr id="89" name="円/楕円 88"/>
          <p:cNvSpPr>
            <a:spLocks noChangeAspect="1"/>
          </p:cNvSpPr>
          <p:nvPr/>
        </p:nvSpPr>
        <p:spPr>
          <a:xfrm>
            <a:off x="5318249" y="1441847"/>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sp>
        <p:nvSpPr>
          <p:cNvPr id="90" name="テキスト ボックス 12"/>
          <p:cNvSpPr txBox="1">
            <a:spLocks noChangeArrowheads="1"/>
          </p:cNvSpPr>
          <p:nvPr/>
        </p:nvSpPr>
        <p:spPr bwMode="auto">
          <a:xfrm>
            <a:off x="7305771" y="4539291"/>
            <a:ext cx="4651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kumimoji="1" sz="3200">
                <a:solidFill>
                  <a:schemeClr val="tx1"/>
                </a:solidFill>
                <a:latin typeface="Calibri" pitchFamily="34" charset="0"/>
              </a:defRPr>
            </a:lvl1pPr>
            <a:lvl2pPr marL="742950" indent="-285750" eaLnBrk="0" hangingPunct="0">
              <a:spcBef>
                <a:spcPct val="20000"/>
              </a:spcBef>
              <a:buFont typeface="Arial" pitchFamily="34" charset="0"/>
              <a:buChar char="–"/>
              <a:defRPr kumimoji="1" sz="2800">
                <a:solidFill>
                  <a:schemeClr val="tx1"/>
                </a:solidFill>
                <a:latin typeface="Calibri" pitchFamily="34" charset="0"/>
              </a:defRPr>
            </a:lvl2pPr>
            <a:lvl3pPr marL="1143000" indent="-228600" eaLnBrk="0" hangingPunct="0">
              <a:spcBef>
                <a:spcPct val="20000"/>
              </a:spcBef>
              <a:buFont typeface="Arial" pitchFamily="34" charset="0"/>
              <a:buChar char="•"/>
              <a:defRPr kumimoji="1" sz="2400">
                <a:solidFill>
                  <a:schemeClr val="tx1"/>
                </a:solidFill>
                <a:latin typeface="Calibri" pitchFamily="34" charset="0"/>
              </a:defRPr>
            </a:lvl3pPr>
            <a:lvl4pPr marL="1600200" indent="-228600" eaLnBrk="0" hangingPunct="0">
              <a:spcBef>
                <a:spcPct val="20000"/>
              </a:spcBef>
              <a:buFont typeface="Arial" pitchFamily="34" charset="0"/>
              <a:buChar char="–"/>
              <a:defRPr kumimoji="1" sz="2000">
                <a:solidFill>
                  <a:schemeClr val="tx1"/>
                </a:solidFill>
                <a:latin typeface="Calibri" pitchFamily="34" charset="0"/>
              </a:defRPr>
            </a:lvl4pPr>
            <a:lvl5pPr marL="2057400" indent="-228600" eaLnBrk="0" hangingPunct="0">
              <a:spcBef>
                <a:spcPct val="20000"/>
              </a:spcBef>
              <a:buFont typeface="Arial" pitchFamily="34"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9pPr>
          </a:lstStyle>
          <a:p>
            <a:pPr algn="ctr" eaLnBrk="1" hangingPunct="1">
              <a:spcBef>
                <a:spcPct val="0"/>
              </a:spcBef>
              <a:buFontTx/>
              <a:buNone/>
            </a:pPr>
            <a:r>
              <a:rPr lang="ja-JP" altLang="en-US" sz="2800" b="1" dirty="0" smtClean="0">
                <a:solidFill>
                  <a:srgbClr val="77933C"/>
                </a:solidFill>
                <a:ea typeface="ＭＳ Ｐゴシック" pitchFamily="50" charset="-128"/>
              </a:rPr>
              <a:t>Ｂ</a:t>
            </a:r>
            <a:endParaRPr lang="ja-JP" altLang="en-US" sz="2800" b="1" dirty="0">
              <a:solidFill>
                <a:srgbClr val="77933C"/>
              </a:solidFill>
              <a:ea typeface="ＭＳ Ｐゴシック" pitchFamily="50" charset="-128"/>
            </a:endParaRPr>
          </a:p>
        </p:txBody>
      </p:sp>
      <p:sp>
        <p:nvSpPr>
          <p:cNvPr id="91" name="円/楕円 90"/>
          <p:cNvSpPr>
            <a:spLocks noChangeAspect="1"/>
          </p:cNvSpPr>
          <p:nvPr/>
        </p:nvSpPr>
        <p:spPr>
          <a:xfrm>
            <a:off x="7189911" y="4703270"/>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sp>
        <p:nvSpPr>
          <p:cNvPr id="92" name="テキスト ボックス 91"/>
          <p:cNvSpPr txBox="1"/>
          <p:nvPr/>
        </p:nvSpPr>
        <p:spPr>
          <a:xfrm>
            <a:off x="1856656" y="5148481"/>
            <a:ext cx="1980029"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a:solidFill>
                  <a:srgbClr val="004C00"/>
                </a:solidFill>
              </a:rPr>
              <a:t>きんきゅう</a:t>
            </a:r>
            <a:r>
              <a:rPr kumimoji="0" lang="ja-JP" altLang="en-US" sz="1200" b="1" dirty="0" smtClean="0">
                <a:solidFill>
                  <a:srgbClr val="004C00"/>
                </a:solidFill>
              </a:rPr>
              <a:t>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smtClean="0">
                <a:solidFill>
                  <a:srgbClr val="004C00"/>
                </a:solidFill>
                <a:cs typeface="+mn-cs"/>
              </a:rPr>
              <a:t>緊急避難場所</a:t>
            </a:r>
            <a:r>
              <a:rPr lang="ja-JP" altLang="en-US" sz="2000" b="1" dirty="0">
                <a:solidFill>
                  <a:srgbClr val="004C00"/>
                </a:solidFill>
                <a:cs typeface="+mn-cs"/>
              </a:rPr>
              <a:t>２</a:t>
            </a:r>
          </a:p>
        </p:txBody>
      </p:sp>
      <p:sp>
        <p:nvSpPr>
          <p:cNvPr id="93" name="テキスト ボックス 92"/>
          <p:cNvSpPr txBox="1">
            <a:spLocks noChangeArrowheads="1"/>
          </p:cNvSpPr>
          <p:nvPr/>
        </p:nvSpPr>
        <p:spPr bwMode="auto">
          <a:xfrm>
            <a:off x="769323" y="1730103"/>
            <a:ext cx="209544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smtClean="0">
                <a:solidFill>
                  <a:srgbClr val="004C00"/>
                </a:solidFill>
              </a:rPr>
              <a:t>きんきゅうひなんばしょ</a:t>
            </a:r>
            <a:endParaRPr kumimoji="0" lang="en-US" altLang="ja-JP" sz="1200" b="1" dirty="0" smtClean="0">
              <a:solidFill>
                <a:srgbClr val="004C00"/>
              </a:solidFill>
            </a:endParaRPr>
          </a:p>
          <a:p>
            <a:pPr eaLnBrk="1" hangingPunct="1"/>
            <a:r>
              <a:rPr kumimoji="0" lang="ja-JP" altLang="en-US" sz="2000" b="1" dirty="0" smtClean="0">
                <a:solidFill>
                  <a:srgbClr val="004C00"/>
                </a:solidFill>
              </a:rPr>
              <a:t>緊急避難</a:t>
            </a:r>
            <a:r>
              <a:rPr kumimoji="0" lang="ja-JP" altLang="en-US" sz="2000" b="1" dirty="0">
                <a:solidFill>
                  <a:srgbClr val="004C00"/>
                </a:solidFill>
              </a:rPr>
              <a:t>場所１</a:t>
            </a:r>
            <a:endParaRPr lang="ja-JP" altLang="en-US" sz="2000" b="1" dirty="0">
              <a:solidFill>
                <a:srgbClr val="004C00"/>
              </a:solidFill>
            </a:endParaRPr>
          </a:p>
        </p:txBody>
      </p:sp>
      <p:pic>
        <p:nvPicPr>
          <p:cNvPr id="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9183" y="71834"/>
            <a:ext cx="3275221" cy="22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48908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69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500" y="1457325"/>
            <a:ext cx="69469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6" name="Oval 5"/>
          <p:cNvSpPr>
            <a:spLocks/>
          </p:cNvSpPr>
          <p:nvPr/>
        </p:nvSpPr>
        <p:spPr bwMode="auto">
          <a:xfrm>
            <a:off x="935038" y="2444750"/>
            <a:ext cx="944562"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grpSp>
        <p:nvGrpSpPr>
          <p:cNvPr id="2" name="グループ化 1"/>
          <p:cNvGrpSpPr/>
          <p:nvPr/>
        </p:nvGrpSpPr>
        <p:grpSpPr>
          <a:xfrm>
            <a:off x="1184275" y="2587625"/>
            <a:ext cx="8593261" cy="635000"/>
            <a:chOff x="1184275" y="2587625"/>
            <a:chExt cx="8593261" cy="635000"/>
          </a:xfrm>
        </p:grpSpPr>
        <p:sp>
          <p:nvSpPr>
            <p:cNvPr id="4" name="Rectangle 3"/>
            <p:cNvSpPr>
              <a:spLocks/>
            </p:cNvSpPr>
            <p:nvPr/>
          </p:nvSpPr>
          <p:spPr bwMode="auto">
            <a:xfrm>
              <a:off x="2216696" y="2679700"/>
              <a:ext cx="756084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smtClean="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ち</a:t>
              </a:r>
              <a:r>
                <a:rPr kumimoji="0" lang="ja-JP" altLang="en-US" sz="2000" dirty="0" smtClean="0">
                  <a:latin typeface="ヒラギノ角ゴ ProN W6"/>
                  <a:ea typeface="ヒラギノ角ゴ ProN W6"/>
                  <a:cs typeface="ヒラギノ角ゴ ProN W6"/>
                  <a:sym typeface="ヒラギノ角ゴ ProN W6"/>
                </a:rPr>
                <a:t>いき</a:t>
              </a: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さ</a:t>
              </a:r>
              <a:r>
                <a:rPr kumimoji="0" lang="ja-JP" altLang="en-US" sz="2000" dirty="0" smtClean="0">
                  <a:latin typeface="ヒラギノ角ゴ ProN W6"/>
                  <a:ea typeface="ヒラギノ角ゴ ProN W6"/>
                  <a:cs typeface="ヒラギノ角ゴ ProN W6"/>
                  <a:sym typeface="ヒラギノ角ゴ ProN W6"/>
                </a:rPr>
                <a:t>いがい</a:t>
              </a: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きけんど</a:t>
              </a:r>
              <a:endParaRPr kumimoji="0" lang="en-US" altLang="ja-JP" sz="2000" dirty="0" smtClean="0">
                <a:latin typeface="ヒラギノ角ゴ ProN W6"/>
                <a:ea typeface="ヒラギノ角ゴ ProN W6"/>
                <a:cs typeface="ヒラギノ角ゴ ProN W6"/>
                <a:sym typeface="ヒラギノ角ゴ ProN W6"/>
              </a:endParaRPr>
            </a:p>
            <a:p>
              <a:pPr algn="l" eaLnBrk="1" hangingPunct="1"/>
              <a:r>
                <a:rPr kumimoji="0" lang="ja-JP" altLang="en-US" sz="4100" dirty="0" smtClean="0">
                  <a:latin typeface="ヒラギノ角ゴ ProN W6"/>
                  <a:ea typeface="ヒラギノ角ゴ ProN W6"/>
                  <a:cs typeface="ヒラギノ角ゴ ProN W6"/>
                  <a:sym typeface="ヒラギノ角ゴ ProN W6"/>
                </a:rPr>
                <a:t>地域</a:t>
              </a:r>
              <a:r>
                <a:rPr kumimoji="0" lang="ja-JP" altLang="en-US" sz="4100" dirty="0">
                  <a:latin typeface="ヒラギノ角ゴ ProN W6"/>
                  <a:ea typeface="ヒラギノ角ゴ ProN W6"/>
                  <a:cs typeface="ヒラギノ角ゴ ProN W6"/>
                  <a:sym typeface="ヒラギノ角ゴ ProN W6"/>
                </a:rPr>
                <a:t>の災害</a:t>
              </a:r>
              <a:r>
                <a:rPr kumimoji="0" lang="ja-JP" altLang="en-US" sz="4100" dirty="0" smtClean="0">
                  <a:latin typeface="ヒラギノ角ゴ ProN W6"/>
                  <a:ea typeface="ヒラギノ角ゴ ProN W6"/>
                  <a:cs typeface="ヒラギノ角ゴ ProN W6"/>
                  <a:sym typeface="ヒラギノ角ゴ ProN W6"/>
                </a:rPr>
                <a:t>リスク（危険度）を</a:t>
              </a:r>
              <a:r>
                <a:rPr kumimoji="0" lang="ja-JP" altLang="en-US" sz="4100" dirty="0">
                  <a:latin typeface="ヒラギノ角ゴ ProN W6"/>
                  <a:ea typeface="ヒラギノ角ゴ ProN W6"/>
                  <a:cs typeface="ヒラギノ角ゴ ProN W6"/>
                  <a:sym typeface="ヒラギノ角ゴ ProN W6"/>
                </a:rPr>
                <a:t>知る</a:t>
              </a:r>
            </a:p>
          </p:txBody>
        </p:sp>
        <p:sp>
          <p:nvSpPr>
            <p:cNvPr id="7" name="Rectangle 6"/>
            <p:cNvSpPr>
              <a:spLocks/>
            </p:cNvSpPr>
            <p:nvPr/>
          </p:nvSpPr>
          <p:spPr bwMode="auto">
            <a:xfrm>
              <a:off x="1184275" y="2587625"/>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dirty="0">
                  <a:solidFill>
                    <a:srgbClr val="FFFFFF"/>
                  </a:solidFill>
                  <a:latin typeface="ヒラギノ角ゴ ProN W6"/>
                  <a:ea typeface="ヒラギノ角ゴ ProN W6"/>
                  <a:cs typeface="ヒラギノ角ゴ ProN W6"/>
                  <a:sym typeface="ヒラギノ角ゴ ProN W6"/>
                </a:rPr>
                <a:t>１</a:t>
              </a:r>
            </a:p>
          </p:txBody>
        </p:sp>
      </p:grpSp>
      <p:sp>
        <p:nvSpPr>
          <p:cNvPr id="8" name="Oval 7"/>
          <p:cNvSpPr>
            <a:spLocks/>
          </p:cNvSpPr>
          <p:nvPr/>
        </p:nvSpPr>
        <p:spPr bwMode="auto">
          <a:xfrm>
            <a:off x="920750" y="4041775"/>
            <a:ext cx="944563"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grpSp>
        <p:nvGrpSpPr>
          <p:cNvPr id="3" name="グループ化 2"/>
          <p:cNvGrpSpPr/>
          <p:nvPr/>
        </p:nvGrpSpPr>
        <p:grpSpPr>
          <a:xfrm>
            <a:off x="1182688" y="4160838"/>
            <a:ext cx="7962900" cy="1317625"/>
            <a:chOff x="1182688" y="4160838"/>
            <a:chExt cx="7962900" cy="1317625"/>
          </a:xfrm>
        </p:grpSpPr>
        <p:sp>
          <p:nvSpPr>
            <p:cNvPr id="5" name="Rectangle 4"/>
            <p:cNvSpPr>
              <a:spLocks/>
            </p:cNvSpPr>
            <p:nvPr/>
          </p:nvSpPr>
          <p:spPr bwMode="auto">
            <a:xfrm>
              <a:off x="2224088" y="4221163"/>
              <a:ext cx="69215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さ</a:t>
              </a:r>
              <a:r>
                <a:rPr kumimoji="0" lang="ja-JP" altLang="en-US" sz="2000" dirty="0" smtClean="0">
                  <a:latin typeface="ヒラギノ角ゴ ProN W6"/>
                  <a:ea typeface="ヒラギノ角ゴ ProN W6"/>
                  <a:cs typeface="ヒラギノ角ゴ ProN W6"/>
                  <a:sym typeface="ヒラギノ角ゴ ProN W6"/>
                </a:rPr>
                <a:t>いがい</a:t>
              </a: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み</a:t>
              </a: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まも</a:t>
              </a:r>
              <a:endParaRPr kumimoji="0" lang="en-US" altLang="ja-JP" sz="2000" dirty="0" smtClean="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smtClean="0">
                  <a:latin typeface="ヒラギノ角ゴ ProN W6"/>
                  <a:ea typeface="ヒラギノ角ゴ ProN W6"/>
                  <a:cs typeface="ヒラギノ角ゴ ProN W6"/>
                  <a:sym typeface="ヒラギノ角ゴ ProN W6"/>
                </a:rPr>
                <a:t>災害</a:t>
              </a:r>
              <a:r>
                <a:rPr kumimoji="0" lang="ja-JP" altLang="en-US" sz="4100" dirty="0">
                  <a:latin typeface="ヒラギノ角ゴ ProN W6"/>
                  <a:ea typeface="ヒラギノ角ゴ ProN W6"/>
                  <a:cs typeface="ヒラギノ角ゴ ProN W6"/>
                  <a:sym typeface="ヒラギノ角ゴ ProN W6"/>
                </a:rPr>
                <a:t>から身を守るための</a:t>
              </a:r>
              <a:endParaRPr kumimoji="0" lang="en-US" altLang="ja-JP" sz="41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ちし</a:t>
              </a:r>
              <a:r>
                <a:rPr kumimoji="0" lang="ja-JP" altLang="en-US" sz="2000" dirty="0" smtClean="0">
                  <a:latin typeface="ヒラギノ角ゴ ProN W6"/>
                  <a:ea typeface="ヒラギノ角ゴ ProN W6"/>
                  <a:cs typeface="ヒラギノ角ゴ ProN W6"/>
                  <a:sym typeface="ヒラギノ角ゴ ProN W6"/>
                </a:rPr>
                <a:t>き</a:t>
              </a: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も</a:t>
              </a:r>
              <a:endParaRPr kumimoji="0" lang="en-US" altLang="ja-JP" sz="2000" dirty="0" smtClean="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smtClean="0">
                  <a:latin typeface="ヒラギノ角ゴ ProN W6"/>
                  <a:ea typeface="ヒラギノ角ゴ ProN W6"/>
                  <a:cs typeface="ヒラギノ角ゴ ProN W6"/>
                  <a:sym typeface="ヒラギノ角ゴ ProN W6"/>
                </a:rPr>
                <a:t>知識</a:t>
              </a:r>
              <a:r>
                <a:rPr kumimoji="0" lang="ja-JP" altLang="en-US" sz="4100" dirty="0">
                  <a:latin typeface="ヒラギノ角ゴ ProN W6"/>
                  <a:ea typeface="ヒラギノ角ゴ ProN W6"/>
                  <a:cs typeface="ヒラギノ角ゴ ProN W6"/>
                  <a:sym typeface="ヒラギノ角ゴ ProN W6"/>
                </a:rPr>
                <a:t>を持つ</a:t>
              </a:r>
            </a:p>
          </p:txBody>
        </p:sp>
        <p:sp>
          <p:nvSpPr>
            <p:cNvPr id="9" name="Rectangle 8"/>
            <p:cNvSpPr>
              <a:spLocks/>
            </p:cNvSpPr>
            <p:nvPr/>
          </p:nvSpPr>
          <p:spPr bwMode="auto">
            <a:xfrm>
              <a:off x="1182688" y="4160838"/>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a:solidFill>
                    <a:srgbClr val="FFFFFF"/>
                  </a:solidFill>
                  <a:latin typeface="ヒラギノ角ゴ ProN W6"/>
                  <a:ea typeface="ヒラギノ角ゴ ProN W6"/>
                  <a:cs typeface="ヒラギノ角ゴ ProN W6"/>
                  <a:sym typeface="ヒラギノ角ゴ ProN W6"/>
                </a:rPr>
                <a:t>２</a:t>
              </a:r>
            </a:p>
          </p:txBody>
        </p:sp>
      </p:grpSp>
    </p:spTree>
    <p:custDataLst>
      <p:tags r:id="rId1"/>
    </p:custDataLst>
    <p:extLst>
      <p:ext uri="{BB962C8B-B14F-4D97-AF65-F5344CB8AC3E}">
        <p14:creationId xmlns:p14="http://schemas.microsoft.com/office/powerpoint/2010/main" val="2470586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675" name="Rectangle 2"/>
          <p:cNvSpPr>
            <a:spLocks/>
          </p:cNvSpPr>
          <p:nvPr/>
        </p:nvSpPr>
        <p:spPr bwMode="auto">
          <a:xfrm>
            <a:off x="954088" y="2417763"/>
            <a:ext cx="83185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a:t>
            </a:r>
            <a:r>
              <a:rPr kumimoji="0" lang="ja-JP" altLang="en-US" sz="2000" dirty="0" err="1" smtClean="0">
                <a:latin typeface="ヒラギノ角ゴ ProN W6"/>
                <a:ea typeface="ヒラギノ角ゴ ProN W6"/>
                <a:cs typeface="ヒラギノ角ゴ ProN W6"/>
                <a:sym typeface="ヒラギノ角ゴ ProN W6"/>
              </a:rPr>
              <a:t>さ</a:t>
            </a:r>
            <a:r>
              <a:rPr kumimoji="0" lang="ja-JP" altLang="en-US" sz="2000" dirty="0" smtClean="0">
                <a:latin typeface="ヒラギノ角ゴ ProN W6"/>
                <a:ea typeface="ヒラギノ角ゴ ProN W6"/>
                <a:cs typeface="ヒラギノ角ゴ ProN W6"/>
                <a:sym typeface="ヒラギノ角ゴ ProN W6"/>
              </a:rPr>
              <a:t>いがい</a:t>
            </a:r>
            <a:endParaRPr kumimoji="0" lang="en-US" altLang="ja-JP" sz="2000" dirty="0" smtClean="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000" dirty="0" smtClean="0">
                <a:latin typeface="ヒラギノ角ゴ ProN W6"/>
                <a:ea typeface="ヒラギノ角ゴ ProN W6"/>
                <a:cs typeface="ヒラギノ角ゴ ProN W6"/>
                <a:sym typeface="ヒラギノ角ゴ ProN W6"/>
              </a:rPr>
              <a:t>災害</a:t>
            </a:r>
            <a:r>
              <a:rPr kumimoji="0" lang="ja-JP" altLang="en-US" sz="4000" dirty="0">
                <a:latin typeface="ヒラギノ角ゴ ProN W6"/>
                <a:ea typeface="ヒラギノ角ゴ ProN W6"/>
                <a:cs typeface="ヒラギノ角ゴ ProN W6"/>
                <a:sym typeface="ヒラギノ角ゴ ProN W6"/>
              </a:rPr>
              <a:t>は</a:t>
            </a:r>
            <a:r>
              <a:rPr kumimoji="0" lang="ja-JP" altLang="en-US" sz="4000" dirty="0">
                <a:solidFill>
                  <a:srgbClr val="FF2712"/>
                </a:solidFill>
                <a:latin typeface="ヒラギノ角ゴ ProN W6"/>
                <a:ea typeface="ヒラギノ角ゴ ProN W6"/>
                <a:cs typeface="ヒラギノ角ゴ ProN W6"/>
                <a:sym typeface="ヒラギノ角ゴ ProN W6"/>
              </a:rPr>
              <a:t>「まさか」</a:t>
            </a:r>
            <a:r>
              <a:rPr kumimoji="0" lang="ja-JP" altLang="en-US" sz="4000" dirty="0">
                <a:latin typeface="ヒラギノ角ゴ ProN W6"/>
                <a:ea typeface="ヒラギノ角ゴ ProN W6"/>
                <a:cs typeface="ヒラギノ角ゴ ProN W6"/>
                <a:sym typeface="ヒラギノ角ゴ ProN W6"/>
              </a:rPr>
              <a:t>では</a:t>
            </a:r>
            <a:r>
              <a:rPr kumimoji="0" lang="ja-JP" altLang="en-US" sz="4000" dirty="0" smtClean="0">
                <a:latin typeface="ヒラギノ角ゴ ProN W6"/>
                <a:ea typeface="ヒラギノ角ゴ ProN W6"/>
                <a:cs typeface="ヒラギノ角ゴ ProN W6"/>
                <a:sym typeface="ヒラギノ角ゴ ProN W6"/>
              </a:rPr>
              <a:t>なく</a:t>
            </a:r>
            <a:endParaRPr kumimoji="0" lang="en-US" altLang="ja-JP" sz="4000" dirty="0" smtClean="0">
              <a:latin typeface="ヒラギノ角ゴ ProN W6"/>
              <a:ea typeface="ヒラギノ角ゴ ProN W6"/>
              <a:cs typeface="ヒラギノ角ゴ ProN W6"/>
              <a:sym typeface="ヒラギノ角ゴ ProN W6"/>
            </a:endParaRPr>
          </a:p>
          <a:p>
            <a:pPr algn="l" eaLnBrk="1" hangingPunct="1">
              <a:lnSpc>
                <a:spcPct val="90000"/>
              </a:lnSpc>
            </a:pPr>
            <a:r>
              <a:rPr kumimoji="0" lang="en-US" altLang="ja-JP" sz="2000" dirty="0" smtClean="0">
                <a:latin typeface="ヒラギノ角ゴ ProN W6"/>
                <a:ea typeface="ヒラギノ角ゴ ProN W6"/>
                <a:cs typeface="ヒラギノ角ゴ ProN W6"/>
                <a:sym typeface="ヒラギノ角ゴ ProN W6"/>
              </a:rPr>
              <a:t>					</a:t>
            </a:r>
            <a:r>
              <a:rPr kumimoji="0" lang="ja-JP" altLang="en-US" sz="2000" dirty="0" smtClean="0">
                <a:latin typeface="ヒラギノ角ゴ ProN W6"/>
                <a:ea typeface="ヒラギノ角ゴ ProN W6"/>
                <a:cs typeface="ヒラギノ角ゴ ProN W6"/>
                <a:sym typeface="ヒラギノ角ゴ ProN W6"/>
              </a:rPr>
              <a:t>　にんしき</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000" dirty="0">
                <a:solidFill>
                  <a:srgbClr val="FF2712"/>
                </a:solidFill>
                <a:latin typeface="ヒラギノ角ゴ ProN W6"/>
                <a:ea typeface="ヒラギノ角ゴ ProN W6"/>
                <a:cs typeface="ヒラギノ角ゴ ProN W6"/>
                <a:sym typeface="ヒラギノ角ゴ ProN W6"/>
              </a:rPr>
              <a:t>「いつか」</a:t>
            </a:r>
            <a:r>
              <a:rPr kumimoji="0" lang="ja-JP" altLang="en-US" sz="4000" dirty="0">
                <a:latin typeface="ヒラギノ角ゴ ProN W6"/>
                <a:ea typeface="ヒラギノ角ゴ ProN W6"/>
                <a:cs typeface="ヒラギノ角ゴ ProN W6"/>
                <a:sym typeface="ヒラギノ角ゴ ProN W6"/>
              </a:rPr>
              <a:t>起きるものと認識せよ！</a:t>
            </a:r>
          </a:p>
        </p:txBody>
      </p:sp>
      <p:sp>
        <p:nvSpPr>
          <p:cNvPr id="28676" name="Rectangle 3"/>
          <p:cNvSpPr>
            <a:spLocks/>
          </p:cNvSpPr>
          <p:nvPr/>
        </p:nvSpPr>
        <p:spPr bwMode="auto">
          <a:xfrm>
            <a:off x="954088" y="4613275"/>
            <a:ext cx="7886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80000"/>
              </a:lnSpc>
            </a:pPr>
            <a:r>
              <a:rPr kumimoji="0" lang="ja-JP" altLang="en-US" sz="2000" dirty="0" smtClean="0">
                <a:solidFill>
                  <a:srgbClr val="FF2712"/>
                </a:solidFill>
                <a:latin typeface="ヒラギノ角ゴ ProN W6"/>
                <a:ea typeface="ヒラギノ角ゴ ProN W6"/>
                <a:cs typeface="ヒラギノ角ゴ ProN W6"/>
                <a:sym typeface="ヒラギノ角ゴ ProN W6"/>
              </a:rPr>
              <a:t>　　　じぶん　</a:t>
            </a:r>
            <a:r>
              <a:rPr kumimoji="0" lang="en-US" altLang="ja-JP" sz="2000" dirty="0" smtClean="0">
                <a:solidFill>
                  <a:srgbClr val="FF2712"/>
                </a:solidFill>
                <a:latin typeface="ヒラギノ角ゴ ProN W6"/>
                <a:ea typeface="ヒラギノ角ゴ ProN W6"/>
                <a:cs typeface="ヒラギノ角ゴ ProN W6"/>
                <a:sym typeface="ヒラギノ角ゴ ProN W6"/>
              </a:rPr>
              <a:t>	</a:t>
            </a:r>
            <a:r>
              <a:rPr kumimoji="0" lang="ja-JP" altLang="en-US" sz="2000" dirty="0">
                <a:solidFill>
                  <a:srgbClr val="FF2712"/>
                </a:solidFill>
                <a:latin typeface="ヒラギノ角ゴ ProN W6"/>
                <a:ea typeface="ヒラギノ角ゴ ProN W6"/>
                <a:cs typeface="ヒラギノ角ゴ ProN W6"/>
                <a:sym typeface="ヒラギノ角ゴ ProN W6"/>
              </a:rPr>
              <a:t> </a:t>
            </a:r>
            <a:r>
              <a:rPr kumimoji="0" lang="ja-JP" altLang="en-US" sz="2000" dirty="0" smtClean="0">
                <a:solidFill>
                  <a:srgbClr val="FF2712"/>
                </a:solidFill>
                <a:latin typeface="ヒラギノ角ゴ ProN W6"/>
                <a:ea typeface="ヒラギノ角ゴ ProN W6"/>
                <a:cs typeface="ヒラギノ角ゴ ProN W6"/>
                <a:sym typeface="ヒラギノ角ゴ ProN W6"/>
              </a:rPr>
              <a:t>だいじょうぶ</a:t>
            </a:r>
            <a:endParaRPr kumimoji="0" lang="en-US" altLang="ja-JP" sz="2000" dirty="0" smtClean="0">
              <a:solidFill>
                <a:srgbClr val="FF2712"/>
              </a:solidFill>
              <a:latin typeface="ヒラギノ角ゴ ProN W6"/>
              <a:ea typeface="ヒラギノ角ゴ ProN W6"/>
              <a:cs typeface="ヒラギノ角ゴ ProN W6"/>
              <a:sym typeface="ヒラギノ角ゴ ProN W6"/>
            </a:endParaRPr>
          </a:p>
          <a:p>
            <a:pPr algn="l" eaLnBrk="1" hangingPunct="1">
              <a:lnSpc>
                <a:spcPct val="80000"/>
              </a:lnSpc>
            </a:pPr>
            <a:r>
              <a:rPr kumimoji="0" lang="ja-JP" altLang="en-US" sz="4000" dirty="0" smtClean="0">
                <a:solidFill>
                  <a:srgbClr val="FF2712"/>
                </a:solidFill>
                <a:latin typeface="ヒラギノ角ゴ ProN W6"/>
                <a:ea typeface="ヒラギノ角ゴ ProN W6"/>
                <a:cs typeface="ヒラギノ角ゴ ProN W6"/>
                <a:sym typeface="ヒラギノ角ゴ ProN W6"/>
              </a:rPr>
              <a:t>「</a:t>
            </a:r>
            <a:r>
              <a:rPr kumimoji="0" lang="ja-JP" altLang="en-US" sz="4000" dirty="0">
                <a:solidFill>
                  <a:srgbClr val="FF2712"/>
                </a:solidFill>
                <a:latin typeface="ヒラギノ角ゴ ProN W6"/>
                <a:ea typeface="ヒラギノ角ゴ ProN W6"/>
                <a:cs typeface="ヒラギノ角ゴ ProN W6"/>
                <a:sym typeface="ヒラギノ角ゴ ProN W6"/>
              </a:rPr>
              <a:t>自分は大丈夫」</a:t>
            </a:r>
            <a:r>
              <a:rPr kumimoji="0" lang="ja-JP" altLang="en-US" sz="4000" dirty="0">
                <a:latin typeface="ヒラギノ角ゴ ProN W6"/>
                <a:ea typeface="ヒラギノ角ゴ ProN W6"/>
                <a:cs typeface="ヒラギノ角ゴ ProN W6"/>
                <a:sym typeface="ヒラギノ角ゴ ProN W6"/>
              </a:rPr>
              <a:t>とは思わない！</a:t>
            </a:r>
          </a:p>
        </p:txBody>
      </p:sp>
      <p:sp>
        <p:nvSpPr>
          <p:cNvPr id="28677" name="Line 4"/>
          <p:cNvSpPr>
            <a:spLocks noChangeShapeType="1"/>
          </p:cNvSpPr>
          <p:nvPr/>
        </p:nvSpPr>
        <p:spPr bwMode="auto">
          <a:xfrm>
            <a:off x="890588" y="3825875"/>
            <a:ext cx="8135937" cy="1588"/>
          </a:xfrm>
          <a:prstGeom prst="line">
            <a:avLst/>
          </a:prstGeom>
          <a:noFill/>
          <a:ln w="63500">
            <a:solidFill>
              <a:srgbClr val="FF2712"/>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28678" name="Line 5"/>
          <p:cNvSpPr>
            <a:spLocks noChangeShapeType="1"/>
          </p:cNvSpPr>
          <p:nvPr/>
        </p:nvSpPr>
        <p:spPr bwMode="auto">
          <a:xfrm>
            <a:off x="890588" y="5364163"/>
            <a:ext cx="8135937" cy="1587"/>
          </a:xfrm>
          <a:prstGeom prst="line">
            <a:avLst/>
          </a:prstGeom>
          <a:noFill/>
          <a:ln w="63500">
            <a:solidFill>
              <a:srgbClr val="FF2712"/>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Tree>
    <p:extLst>
      <p:ext uri="{BB962C8B-B14F-4D97-AF65-F5344CB8AC3E}">
        <p14:creationId xmlns:p14="http://schemas.microsoft.com/office/powerpoint/2010/main" val="157406623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28</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a:extLst/>
        </p:spPr>
      </p:pic>
    </p:spTree>
    <p:extLst>
      <p:ext uri="{BB962C8B-B14F-4D97-AF65-F5344CB8AC3E}">
        <p14:creationId xmlns:p14="http://schemas.microsoft.com/office/powerpoint/2010/main" val="262580968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p:cNvSpPr>
          <p:nvPr/>
        </p:nvSpPr>
        <p:spPr bwMode="auto">
          <a:xfrm>
            <a:off x="4860925" y="6546850"/>
            <a:ext cx="177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marL="11113"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8</a:t>
            </a:r>
          </a:p>
        </p:txBody>
      </p:sp>
      <p:sp>
        <p:nvSpPr>
          <p:cNvPr id="5" name="テキスト ボックス 2"/>
          <p:cNvSpPr txBox="1">
            <a:spLocks noChangeArrowheads="1"/>
          </p:cNvSpPr>
          <p:nvPr/>
        </p:nvSpPr>
        <p:spPr bwMode="auto">
          <a:xfrm>
            <a:off x="3657600" y="6321425"/>
            <a:ext cx="62087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600" dirty="0">
                <a:solidFill>
                  <a:schemeClr val="bg1"/>
                </a:solidFill>
              </a:rPr>
              <a:t>平成</a:t>
            </a:r>
            <a:r>
              <a:rPr lang="en-US" altLang="ja-JP" sz="2600" dirty="0">
                <a:solidFill>
                  <a:schemeClr val="bg1"/>
                </a:solidFill>
              </a:rPr>
              <a:t>26</a:t>
            </a:r>
            <a:r>
              <a:rPr lang="ja-JP" altLang="en-US" sz="2600" dirty="0">
                <a:solidFill>
                  <a:schemeClr val="bg1"/>
                </a:solidFill>
              </a:rPr>
              <a:t>年</a:t>
            </a:r>
            <a:r>
              <a:rPr lang="en-US" altLang="ja-JP" sz="2600" dirty="0">
                <a:solidFill>
                  <a:schemeClr val="bg1"/>
                </a:solidFill>
              </a:rPr>
              <a:t>8</a:t>
            </a:r>
            <a:r>
              <a:rPr lang="ja-JP" altLang="en-US" sz="2600" dirty="0">
                <a:solidFill>
                  <a:schemeClr val="bg1"/>
                </a:solidFill>
              </a:rPr>
              <a:t>月</a:t>
            </a:r>
            <a:r>
              <a:rPr lang="en-US" altLang="ja-JP" sz="2600" dirty="0">
                <a:solidFill>
                  <a:schemeClr val="bg1"/>
                </a:solidFill>
              </a:rPr>
              <a:t>10</a:t>
            </a:r>
            <a:r>
              <a:rPr lang="ja-JP" altLang="en-US" sz="2600" dirty="0">
                <a:solidFill>
                  <a:schemeClr val="bg1"/>
                </a:solidFill>
              </a:rPr>
              <a:t>日 東京都千代田区大手町</a:t>
            </a:r>
          </a:p>
        </p:txBody>
      </p:sp>
      <p:pic>
        <p:nvPicPr>
          <p:cNvPr id="3" name="雨.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642938"/>
            <a:ext cx="9906000" cy="5572125"/>
          </a:xfrm>
          <a:prstGeom prst="rect">
            <a:avLst/>
          </a:prstGeom>
        </p:spPr>
      </p:pic>
    </p:spTree>
    <p:custDataLst>
      <p:tags r:id="rId1"/>
    </p:custDataLst>
    <p:extLst>
      <p:ext uri="{BB962C8B-B14F-4D97-AF65-F5344CB8AC3E}">
        <p14:creationId xmlns:p14="http://schemas.microsoft.com/office/powerpoint/2010/main" val="1866233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remove" display="0">
                  <p:stCondLst>
                    <p:cond delay="indefinite"/>
                  </p:stCondLst>
                  <p:endCondLst>
                    <p:cond evt="onNext" delay="0">
                      <p:tgtEl>
                        <p:sldTgt/>
                      </p:tgtEl>
                    </p:cond>
                  </p:endCondLst>
                </p:cTn>
                <p:tgtEl>
                  <p:spTgt spid="3"/>
                </p:tgtEl>
              </p:cMediaNode>
            </p:video>
          </p:childTnLst>
        </p:cTn>
      </p:par>
    </p:tnLst>
  </p:timing>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増水前の都賀川"/>
          <p:cNvPicPr>
            <a:picLocks noChangeAspect="1" noChangeArrowheads="1"/>
          </p:cNvPicPr>
          <p:nvPr/>
        </p:nvPicPr>
        <p:blipFill rotWithShape="1">
          <a:blip r:embed="rId5">
            <a:extLst>
              <a:ext uri="{28A0092B-C50C-407E-A947-70E740481C1C}">
                <a14:useLocalDpi xmlns:a14="http://schemas.microsoft.com/office/drawing/2010/main" val="0"/>
              </a:ext>
            </a:extLst>
          </a:blip>
          <a:srcRect t="7686"/>
          <a:stretch/>
        </p:blipFill>
        <p:spPr bwMode="auto">
          <a:xfrm>
            <a:off x="4734" y="-1"/>
            <a:ext cx="9906000" cy="6858511"/>
          </a:xfrm>
          <a:prstGeom prst="rect">
            <a:avLst/>
          </a:prstGeom>
          <a:noFill/>
          <a:extLst>
            <a:ext uri="{909E8E84-426E-40DD-AFC4-6F175D3DCCD1}">
              <a14:hiddenFill xmlns:a14="http://schemas.microsoft.com/office/drawing/2010/main">
                <a:solidFill>
                  <a:srgbClr val="FFFFFF"/>
                </a:solidFill>
              </a14:hiddenFill>
            </a:ext>
          </a:extLst>
        </p:spPr>
      </p:pic>
      <p:sp>
        <p:nvSpPr>
          <p:cNvPr id="13314" name="Rectangle 1"/>
          <p:cNvSpPr>
            <a:spLocks/>
          </p:cNvSpPr>
          <p:nvPr/>
        </p:nvSpPr>
        <p:spPr bwMode="auto">
          <a:xfrm>
            <a:off x="4847348" y="6546850"/>
            <a:ext cx="204956" cy="2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marL="11113"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b="1">
                <a:latin typeface="メイリオ" panose="020B0604030504040204" pitchFamily="50" charset="-128"/>
                <a:ea typeface="メイリオ" panose="020B0604030504040204" pitchFamily="50" charset="-128"/>
                <a:cs typeface="メイリオ" panose="020B0604030504040204" pitchFamily="50" charset="-128"/>
              </a:rPr>
              <a:t>9</a:t>
            </a:r>
          </a:p>
        </p:txBody>
      </p:sp>
      <p:pic>
        <p:nvPicPr>
          <p:cNvPr id="3" name="都賀川動画.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7291" t="2630" r="12718"/>
          <a:stretch/>
        </p:blipFill>
        <p:spPr>
          <a:xfrm>
            <a:off x="-4994" y="510"/>
            <a:ext cx="9905498" cy="6782302"/>
          </a:xfrm>
          <a:prstGeom prst="rect">
            <a:avLst/>
          </a:prstGeom>
        </p:spPr>
      </p:pic>
      <p:grpSp>
        <p:nvGrpSpPr>
          <p:cNvPr id="2" name="グループ化 1"/>
          <p:cNvGrpSpPr/>
          <p:nvPr/>
        </p:nvGrpSpPr>
        <p:grpSpPr>
          <a:xfrm>
            <a:off x="-184528" y="510"/>
            <a:ext cx="10095262" cy="6858000"/>
            <a:chOff x="-184528" y="510"/>
            <a:chExt cx="10095262" cy="6858000"/>
          </a:xfrm>
        </p:grpSpPr>
        <p:pic>
          <p:nvPicPr>
            <p:cNvPr id="1229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7692"/>
            <a:stretch/>
          </p:blipFill>
          <p:spPr bwMode="auto">
            <a:xfrm>
              <a:off x="4734" y="510"/>
              <a:ext cx="9906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6" name="Rectangle 3"/>
            <p:cNvSpPr>
              <a:spLocks/>
            </p:cNvSpPr>
            <p:nvPr/>
          </p:nvSpPr>
          <p:spPr bwMode="auto">
            <a:xfrm>
              <a:off x="6468029" y="5437936"/>
              <a:ext cx="3403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　かせん</a:t>
              </a:r>
              <a:r>
                <a:rPr kumimoji="0" lang="en-US" altLang="ja-JP"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	</a:t>
              </a:r>
              <a:r>
                <a:rPr kumimoji="0" lang="ja-JP" altLang="en-US"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ぞうすい</a:t>
              </a:r>
              <a:endParaRPr kumimoji="0" lang="en-US" altLang="ja-JP"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endParaRPr>
            </a:p>
            <a:p>
              <a:pPr algn="l" eaLnBrk="1" hangingPunct="1"/>
              <a:r>
                <a:rPr kumimoji="0" lang="ja-JP" altLang="en-US" sz="44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河川</a:t>
              </a:r>
              <a:r>
                <a:rPr kumimoji="0" lang="ja-JP" altLang="en-US" sz="44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の増水</a:t>
              </a:r>
            </a:p>
          </p:txBody>
        </p:sp>
        <p:sp>
          <p:nvSpPr>
            <p:cNvPr id="13317" name="Rectangle 5"/>
            <p:cNvSpPr>
              <a:spLocks/>
            </p:cNvSpPr>
            <p:nvPr/>
          </p:nvSpPr>
          <p:spPr bwMode="auto">
            <a:xfrm>
              <a:off x="-184528" y="5996226"/>
              <a:ext cx="726128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平成</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20</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年</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7</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月</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28</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日兵庫県神戸市急な増水</a:t>
              </a:r>
            </a:p>
            <a:p>
              <a:pPr eaLnBrk="1" hangingPunct="1"/>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（都賀川　</a:t>
              </a:r>
              <a:r>
                <a:rPr kumimoji="0"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約</a:t>
              </a:r>
              <a:r>
                <a:rPr kumimoji="0" lang="en-US" altLang="ja-JP"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10</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分で水位が</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1m30cm</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上昇）</a:t>
              </a:r>
            </a:p>
          </p:txBody>
        </p:sp>
      </p:grpSp>
    </p:spTree>
    <p:extLst>
      <p:ext uri="{BB962C8B-B14F-4D97-AF65-F5344CB8AC3E}">
        <p14:creationId xmlns:p14="http://schemas.microsoft.com/office/powerpoint/2010/main" val="827803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endCondLst>
                    <p:cond evt="onNext" delay="0">
                      <p:tgtEl>
                        <p:sldTgt/>
                      </p:tgtEl>
                    </p:cond>
                  </p:end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はん濫.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8653" r="9535"/>
          <a:stretch/>
        </p:blipFill>
        <p:spPr>
          <a:xfrm>
            <a:off x="-76200" y="0"/>
            <a:ext cx="9982199" cy="6858000"/>
          </a:xfrm>
          <a:prstGeom prst="rect">
            <a:avLst/>
          </a:prstGeom>
        </p:spPr>
      </p:pic>
      <p:sp>
        <p:nvSpPr>
          <p:cNvPr id="7" name="Rectangle 3"/>
          <p:cNvSpPr>
            <a:spLocks/>
          </p:cNvSpPr>
          <p:nvPr/>
        </p:nvSpPr>
        <p:spPr bwMode="auto">
          <a:xfrm>
            <a:off x="3263189" y="4653136"/>
            <a:ext cx="3403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　かせん</a:t>
            </a:r>
            <a:r>
              <a:rPr kumimoji="0" lang="en-US" altLang="ja-JP"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		</a:t>
            </a:r>
            <a:r>
              <a:rPr kumimoji="0" lang="ja-JP" altLang="en-US"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 </a:t>
            </a:r>
            <a:r>
              <a:rPr kumimoji="0" lang="ja-JP" altLang="en-US"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ら</a:t>
            </a:r>
            <a:r>
              <a:rPr kumimoji="0" lang="ja-JP" altLang="en-US" sz="2000" b="1" dirty="0" err="1"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ん</a:t>
            </a:r>
            <a:endParaRPr kumimoji="0" lang="en-US" altLang="ja-JP"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endParaRPr>
          </a:p>
          <a:p>
            <a:pPr algn="l" eaLnBrk="1" hangingPunct="1"/>
            <a:r>
              <a:rPr kumimoji="0" lang="ja-JP" altLang="en-US" sz="44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河川のはん濫</a:t>
            </a:r>
            <a:endParaRPr kumimoji="0" lang="ja-JP" altLang="en-US" sz="44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endParaRPr>
          </a:p>
        </p:txBody>
      </p:sp>
    </p:spTree>
    <p:custDataLst>
      <p:tags r:id="rId1"/>
    </p:custDataLst>
    <p:extLst>
      <p:ext uri="{BB962C8B-B14F-4D97-AF65-F5344CB8AC3E}">
        <p14:creationId xmlns:p14="http://schemas.microsoft.com/office/powerpoint/2010/main" val="3251462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3962">
                <p:cTn id="7" repeatCount="indefinite" fill="hold" display="0">
                  <p:stCondLst>
                    <p:cond delay="indefinite"/>
                  </p:stCondLst>
                  <p:endCondLst>
                    <p:cond evt="onNext" delay="0">
                      <p:tgtEl>
                        <p:sldTgt/>
                      </p:tgtEl>
                    </p:cond>
                  </p:endCondLst>
                </p:cTn>
                <p:tgtEl>
                  <p:spTgt spid="3"/>
                </p:tgtEl>
              </p:cMediaNode>
            </p:video>
          </p:childTnLst>
        </p:cTn>
      </p:par>
    </p:tn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b="7471"/>
          <a:stretch/>
        </p:blipFill>
        <p:spPr bwMode="auto">
          <a:xfrm>
            <a:off x="0" y="-13658"/>
            <a:ext cx="9906000" cy="687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604" name="Rectangle 2"/>
          <p:cNvSpPr>
            <a:spLocks/>
          </p:cNvSpPr>
          <p:nvPr/>
        </p:nvSpPr>
        <p:spPr bwMode="auto">
          <a:xfrm>
            <a:off x="7508875" y="5445224"/>
            <a:ext cx="2124075" cy="720725"/>
          </a:xfrm>
          <a:prstGeom prst="rect">
            <a:avLst/>
          </a:prstGeom>
          <a:noFill/>
          <a:ln w="12700">
            <a:noFill/>
            <a:miter lim="800000"/>
            <a:headEnd/>
            <a:tailEnd/>
          </a:ln>
        </p:spPr>
        <p:txBody>
          <a:bodyPr lIns="0" tIns="0" rIns="0" bIns="0" anchor="ctr"/>
          <a:lstStyle/>
          <a:p>
            <a:pPr>
              <a:defRPr/>
            </a:pPr>
            <a:r>
              <a:rPr kumimoji="0" lang="ja-JP" altLang="en-US"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128"/>
              </a:rPr>
              <a:t>しん　すい</a:t>
            </a:r>
            <a:endParaRPr kumimoji="0" lang="en-US" altLang="ja-JP"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128"/>
            </a:endParaRPr>
          </a:p>
          <a:p>
            <a:pPr>
              <a:defRPr/>
            </a:pPr>
            <a:r>
              <a:rPr kumimoji="0" lang="ja-JP" altLang="en-US" sz="44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128"/>
              </a:rPr>
              <a:t>浸 </a:t>
            </a:r>
            <a:r>
              <a:rPr kumimoji="0" lang="ja-JP" altLang="en-US" sz="44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128"/>
              </a:rPr>
              <a:t>水</a:t>
            </a:r>
          </a:p>
        </p:txBody>
      </p:sp>
      <p:sp>
        <p:nvSpPr>
          <p:cNvPr id="15364" name="テキスト ボックス 5"/>
          <p:cNvSpPr txBox="1">
            <a:spLocks noChangeArrowheads="1"/>
          </p:cNvSpPr>
          <p:nvPr/>
        </p:nvSpPr>
        <p:spPr bwMode="auto">
          <a:xfrm>
            <a:off x="2366840" y="6308725"/>
            <a:ext cx="73789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月福岡市（九州地方整備局提供）</a:t>
            </a:r>
          </a:p>
        </p:txBody>
      </p:sp>
    </p:spTree>
    <p:extLst>
      <p:ext uri="{BB962C8B-B14F-4D97-AF65-F5344CB8AC3E}">
        <p14:creationId xmlns:p14="http://schemas.microsoft.com/office/powerpoint/2010/main" val="428369010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5"/>
          <p:cNvPicPr>
            <a:picLocks noChangeAspect="1" noChangeArrowheads="1"/>
          </p:cNvPicPr>
          <p:nvPr/>
        </p:nvPicPr>
        <p:blipFill rotWithShape="1">
          <a:blip r:embed="rId3">
            <a:extLst>
              <a:ext uri="{28A0092B-C50C-407E-A947-70E740481C1C}">
                <a14:useLocalDpi xmlns:a14="http://schemas.microsoft.com/office/drawing/2010/main" val="0"/>
              </a:ext>
            </a:extLst>
          </a:blip>
          <a:srcRect t="-1" b="-411"/>
          <a:stretch/>
        </p:blipFill>
        <p:spPr bwMode="auto">
          <a:xfrm>
            <a:off x="10311" y="0"/>
            <a:ext cx="9895689" cy="13243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p:cNvSpPr>
          <p:nvPr/>
        </p:nvSpPr>
        <p:spPr bwMode="auto">
          <a:xfrm>
            <a:off x="7508875" y="5661025"/>
            <a:ext cx="2371262" cy="720725"/>
          </a:xfrm>
          <a:prstGeom prst="rect">
            <a:avLst/>
          </a:prstGeom>
          <a:noFill/>
          <a:ln w="12700">
            <a:noFill/>
            <a:miter lim="800000"/>
            <a:headEnd/>
            <a:tailEnd/>
          </a:ln>
        </p:spPr>
        <p:txBody>
          <a:bodyPr lIns="0" tIns="0" rIns="0" bIns="0" anchor="ctr"/>
          <a:lstStyle/>
          <a:p>
            <a:pPr>
              <a:defRPr/>
            </a:pPr>
            <a:r>
              <a:rPr kumimoji="0" lang="ja-JP" altLang="en-US" sz="44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128"/>
              </a:rPr>
              <a:t>がけ崩れ</a:t>
            </a:r>
            <a:endParaRPr kumimoji="0" lang="ja-JP" altLang="en-US" sz="44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128"/>
            </a:endParaRPr>
          </a:p>
        </p:txBody>
      </p:sp>
      <p:sp>
        <p:nvSpPr>
          <p:cNvPr id="9" name="テキスト ボックス 5"/>
          <p:cNvSpPr txBox="1">
            <a:spLocks noChangeArrowheads="1"/>
          </p:cNvSpPr>
          <p:nvPr/>
        </p:nvSpPr>
        <p:spPr bwMode="auto">
          <a:xfrm>
            <a:off x="2482259" y="6308725"/>
            <a:ext cx="71481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日記録的な大雨（阿武町）</a:t>
            </a:r>
            <a:endParaRPr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29938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0.00208 -0.903 L 3.83518E-6 -3.76443E-6 " pathEditMode="relative" rAng="0" ptsTypes="AA">
                                      <p:cBhvr>
                                        <p:cTn id="6" dur="2000" spd="-100000" fill="hold"/>
                                        <p:tgtEl>
                                          <p:spTgt spid="7"/>
                                        </p:tgtEl>
                                        <p:attrNameLst>
                                          <p:attrName>ppt_x</p:attrName>
                                          <p:attrName>ppt_y</p:attrName>
                                        </p:attrNameLst>
                                      </p:cBhvr>
                                      <p:rCtr x="-112" y="451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5"/>
          <p:cNvPicPr>
            <a:picLocks noChangeAspect="1" noChangeArrowheads="1"/>
          </p:cNvPicPr>
          <p:nvPr/>
        </p:nvPicPr>
        <p:blipFill rotWithShape="1">
          <a:blip r:embed="rId3">
            <a:extLst>
              <a:ext uri="{28A0092B-C50C-407E-A947-70E740481C1C}">
                <a14:useLocalDpi xmlns:a14="http://schemas.microsoft.com/office/drawing/2010/main" val="0"/>
              </a:ext>
            </a:extLst>
          </a:blip>
          <a:srcRect t="8977" r="9236"/>
          <a:stretch/>
        </p:blipFill>
        <p:spPr bwMode="auto">
          <a:xfrm>
            <a:off x="0" y="0"/>
            <a:ext cx="99215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1" name="Rectangle 3"/>
          <p:cNvSpPr>
            <a:spLocks/>
          </p:cNvSpPr>
          <p:nvPr/>
        </p:nvSpPr>
        <p:spPr bwMode="auto">
          <a:xfrm>
            <a:off x="7761312" y="5534496"/>
            <a:ext cx="1968500" cy="558800"/>
          </a:xfrm>
          <a:prstGeom prst="rect">
            <a:avLst/>
          </a:prstGeom>
          <a:noFill/>
          <a:ln>
            <a:noFill/>
          </a:ln>
          <a:extLst/>
        </p:spPr>
        <p:txBody>
          <a:bodyPr lIns="0" tIns="0" rIns="0" bIns="0" anchor="ctr"/>
          <a:lstStyle/>
          <a:p>
            <a:pPr algn="ctr">
              <a:defRPr/>
            </a:pPr>
            <a:r>
              <a:rPr kumimoji="0" lang="ja-JP" altLang="en-US"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rPr>
              <a:t>どせきりゅう</a:t>
            </a:r>
            <a:endParaRPr kumimoji="0" lang="en-US" altLang="ja-JP"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endParaRPr>
          </a:p>
          <a:p>
            <a:pPr algn="ctr">
              <a:defRPr/>
            </a:pPr>
            <a:r>
              <a:rPr kumimoji="0" lang="ja-JP" altLang="en-US" sz="44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rPr>
              <a:t>土石流</a:t>
            </a:r>
            <a:endParaRPr kumimoji="0" lang="ja-JP" altLang="en-US" sz="4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endParaRPr>
          </a:p>
        </p:txBody>
      </p:sp>
      <p:sp>
        <p:nvSpPr>
          <p:cNvPr id="17413" name="Rectangle 5"/>
          <p:cNvSpPr>
            <a:spLocks/>
          </p:cNvSpPr>
          <p:nvPr/>
        </p:nvSpPr>
        <p:spPr bwMode="auto">
          <a:xfrm>
            <a:off x="3036072" y="6380451"/>
            <a:ext cx="69166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平成</a:t>
            </a:r>
            <a:r>
              <a:rPr kumimoji="0" lang="en-US" altLang="ja-JP"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21</a:t>
            </a:r>
            <a:r>
              <a:rPr kumimoji="0"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年</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7</a:t>
            </a:r>
            <a:r>
              <a:rPr kumimoji="0"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月中国九州</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北部</a:t>
            </a:r>
            <a:r>
              <a:rPr kumimoji="0" lang="ja-JP" altLang="en-US" sz="28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豪雨（防府市）</a:t>
            </a:r>
            <a:endPar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endParaRPr>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4370" b="22038"/>
          <a:stretch/>
        </p:blipFill>
        <p:spPr bwMode="auto">
          <a:xfrm>
            <a:off x="35028" y="25356"/>
            <a:ext cx="3100541" cy="2397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8" y="2060848"/>
            <a:ext cx="2167705" cy="1626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497266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南木曽町土石流10秒短縮版.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070" t="18332" r="5603"/>
          <a:stretch/>
        </p:blipFill>
        <p:spPr>
          <a:xfrm>
            <a:off x="0" y="0"/>
            <a:ext cx="9886559" cy="6856009"/>
          </a:xfrm>
          <a:prstGeom prst="rect">
            <a:avLst/>
          </a:prstGeom>
        </p:spPr>
      </p:pic>
      <p:sp>
        <p:nvSpPr>
          <p:cNvPr id="5" name="Rectangle 5"/>
          <p:cNvSpPr>
            <a:spLocks/>
          </p:cNvSpPr>
          <p:nvPr/>
        </p:nvSpPr>
        <p:spPr bwMode="auto">
          <a:xfrm>
            <a:off x="5736432" y="6165304"/>
            <a:ext cx="418512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defRPr/>
            </a:pPr>
            <a:r>
              <a:rPr kumimoji="0" lang="ja-JP" altLang="en-US" sz="20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平成</a:t>
            </a:r>
            <a:r>
              <a:rPr kumimoji="0" lang="en-US" altLang="ja-JP" sz="20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26</a:t>
            </a:r>
            <a:r>
              <a:rPr kumimoji="0" lang="ja-JP" altLang="en-US" sz="20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年長野県南木曽町</a:t>
            </a:r>
            <a:endParaRPr kumimoji="0" lang="en-US" altLang="ja-JP" sz="20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endParaRPr>
          </a:p>
          <a:p>
            <a:pPr eaLnBrk="1" hangingPunct="1">
              <a:defRPr/>
            </a:pPr>
            <a:r>
              <a:rPr kumimoji="0" lang="ja-JP" altLang="en-US" sz="20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（国土</a:t>
            </a:r>
            <a:r>
              <a:rPr kumimoji="0" lang="ja-JP" altLang="en-US"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交通省中部地方整備局</a:t>
            </a:r>
            <a:r>
              <a:rPr kumimoji="0" lang="ja-JP" altLang="en-US" sz="20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提供）</a:t>
            </a:r>
          </a:p>
        </p:txBody>
      </p:sp>
      <p:sp>
        <p:nvSpPr>
          <p:cNvPr id="7" name="Rectangle 3"/>
          <p:cNvSpPr>
            <a:spLocks/>
          </p:cNvSpPr>
          <p:nvPr/>
        </p:nvSpPr>
        <p:spPr bwMode="auto">
          <a:xfrm>
            <a:off x="6872932" y="5390480"/>
            <a:ext cx="1968500" cy="558800"/>
          </a:xfrm>
          <a:prstGeom prst="rect">
            <a:avLst/>
          </a:prstGeom>
          <a:noFill/>
          <a:ln>
            <a:noFill/>
          </a:ln>
          <a:extLst/>
        </p:spPr>
        <p:txBody>
          <a:bodyPr lIns="0" tIns="0" rIns="0" bIns="0" anchor="ctr"/>
          <a:lstStyle/>
          <a:p>
            <a:pPr algn="ctr">
              <a:defRPr/>
            </a:pPr>
            <a:r>
              <a:rPr kumimoji="0" lang="ja-JP" altLang="en-US"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rPr>
              <a:t>どせきりゅう</a:t>
            </a:r>
            <a:endParaRPr kumimoji="0" lang="en-US" altLang="ja-JP"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endParaRPr>
          </a:p>
          <a:p>
            <a:pPr algn="ctr">
              <a:defRPr/>
            </a:pPr>
            <a:r>
              <a:rPr kumimoji="0" lang="ja-JP" altLang="en-US" sz="44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rPr>
              <a:t>土石流</a:t>
            </a:r>
            <a:endParaRPr kumimoji="0" lang="ja-JP" altLang="en-US" sz="4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endParaRPr>
          </a:p>
        </p:txBody>
      </p:sp>
    </p:spTree>
    <p:extLst>
      <p:ext uri="{BB962C8B-B14F-4D97-AF65-F5344CB8AC3E}">
        <p14:creationId xmlns:p14="http://schemas.microsoft.com/office/powerpoint/2010/main" val="861666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5"/>
</p:tagLst>
</file>

<file path=ppt/tags/tag2.xml><?xml version="1.0" encoding="utf-8"?>
<p:tagLst xmlns:a="http://schemas.openxmlformats.org/drawingml/2006/main" xmlns:r="http://schemas.openxmlformats.org/officeDocument/2006/relationships" xmlns:p="http://schemas.openxmlformats.org/presentationml/2006/main">
  <p:tag name="TIMING" val="|4.2"/>
</p:tagLst>
</file>

<file path=ppt/tags/tag3.xml><?xml version="1.0" encoding="utf-8"?>
<p:tagLst xmlns:a="http://schemas.openxmlformats.org/drawingml/2006/main" xmlns:r="http://schemas.openxmlformats.org/officeDocument/2006/relationships" xmlns:p="http://schemas.openxmlformats.org/presentationml/2006/main">
  <p:tag name="TIMING" val="|0.6|1.1"/>
</p:tagLst>
</file>

<file path=ppt/tags/tag4.xml><?xml version="1.0" encoding="utf-8"?>
<p:tagLst xmlns:a="http://schemas.openxmlformats.org/drawingml/2006/main" xmlns:r="http://schemas.openxmlformats.org/officeDocument/2006/relationships" xmlns:p="http://schemas.openxmlformats.org/presentationml/2006/main">
  <p:tag name="TIMING" val="|12|14.5"/>
</p:tagLst>
</file>

<file path=ppt/tags/tag5.xml><?xml version="1.0" encoding="utf-8"?>
<p:tagLst xmlns:a="http://schemas.openxmlformats.org/drawingml/2006/main" xmlns:r="http://schemas.openxmlformats.org/officeDocument/2006/relationships" xmlns:p="http://schemas.openxmlformats.org/presentationml/2006/main">
  <p:tag name="TIMING" val="|18.5|16.4"/>
</p:tagLst>
</file>

<file path=ppt/tags/tag6.xml><?xml version="1.0" encoding="utf-8"?>
<p:tagLst xmlns:a="http://schemas.openxmlformats.org/drawingml/2006/main" xmlns:r="http://schemas.openxmlformats.org/officeDocument/2006/relationships" xmlns:p="http://schemas.openxmlformats.org/presentationml/2006/main">
  <p:tag name="TIMING" val="|10.2|0.8|0.2|0.3"/>
</p:tagLst>
</file>

<file path=ppt/tags/tag7.xml><?xml version="1.0" encoding="utf-8"?>
<p:tagLst xmlns:a="http://schemas.openxmlformats.org/drawingml/2006/main" xmlns:r="http://schemas.openxmlformats.org/officeDocument/2006/relationships" xmlns:p="http://schemas.openxmlformats.org/presentationml/2006/main">
  <p:tag name="TIMING" val="|13.3"/>
</p:tagLst>
</file>

<file path=ppt/theme/theme1.xml><?xml version="1.0" encoding="utf-8"?>
<a:theme xmlns:a="http://schemas.openxmlformats.org/drawingml/2006/main" name="タイトル &amp; サブタイトル">
  <a:themeElements>
    <a:clrScheme name="">
      <a:dk1>
        <a:srgbClr val="000000"/>
      </a:dk1>
      <a:lt1>
        <a:srgbClr val="FFFFFF"/>
      </a:lt1>
      <a:dk2>
        <a:srgbClr val="000000"/>
      </a:dk2>
      <a:lt2>
        <a:srgbClr val="80808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タイトル &amp; サブタイトル">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alpha val="50196"/>
          </a:srgbClr>
        </a:solidFill>
        <a:ln w="25400" cap="flat" cmpd="sng" algn="ctr">
          <a:solidFill>
            <a:srgbClr val="FF0000"/>
          </a:solidFill>
          <a:prstDash val="sysDot"/>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サブタイトル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ホワイ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9974</TotalTime>
  <Pages>0</Pages>
  <Words>1480</Words>
  <Characters>0</Characters>
  <Application>Microsoft Office PowerPoint</Application>
  <PresentationFormat>A4 210 x 297 mm</PresentationFormat>
  <Lines>0</Lines>
  <Paragraphs>646</Paragraphs>
  <Slides>29</Slides>
  <Notes>29</Notes>
  <HiddenSlides>0</HiddenSlides>
  <MMClips>4</MMClips>
  <ScaleCrop>false</ScaleCrop>
  <HeadingPairs>
    <vt:vector size="4" baseType="variant">
      <vt:variant>
        <vt:lpstr>テーマ</vt:lpstr>
      </vt:variant>
      <vt:variant>
        <vt:i4>1</vt:i4>
      </vt:variant>
      <vt:variant>
        <vt:lpstr>スライド タイトル</vt:lpstr>
      </vt:variant>
      <vt:variant>
        <vt:i4>29</vt:i4>
      </vt:variant>
    </vt:vector>
  </HeadingPairs>
  <TitlesOfParts>
    <vt:vector size="30" baseType="lpstr">
      <vt:lpstr>タイトル &amp; サブタイトル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2016-02-12T03:22:22Z</cp:lastPrinted>
  <dcterms:modified xsi:type="dcterms:W3CDTF">2016-03-17T03:19:46Z</dcterms:modified>
</cp:coreProperties>
</file>